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sigs" ContentType="application/vnd.openxmlformats-package.digital-signature-origin"/>
  <Default Extension="jpg" ContentType="image/jpeg"/>
  <Override PartName="/ppt/presentation.xml" ContentType="application/vnd.openxmlformats-officedocument.presentationml.presentation.main+xml"/>
  <Override PartName="/ppt/slides/slide38.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16.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51.xml" ContentType="application/vnd.openxmlformats-officedocument.presentationml.slide+xml"/>
  <Override PartName="/ppt/slides/slide17.xml" ContentType="application/vnd.openxmlformats-officedocument.presentationml.slide+xml"/>
  <Override PartName="/ppt/slides/slide52.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18.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9.xml" ContentType="application/vnd.openxmlformats-officedocument.presentationml.slide+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_xmlsignatures/sig1.xml" ContentType="application/vnd.openxmlformats-package.digital-signature-xmlsignatur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package/2006/relationships/digital-signature/origin" Target="_xmlsignatures/origin.sigs"/><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sldIdLst>
    <p:sldId id="325" r:id="rId2"/>
    <p:sldId id="258" r:id="rId3"/>
    <p:sldId id="259" r:id="rId4"/>
    <p:sldId id="288" r:id="rId5"/>
    <p:sldId id="260" r:id="rId6"/>
    <p:sldId id="284" r:id="rId7"/>
    <p:sldId id="262" r:id="rId8"/>
    <p:sldId id="263" r:id="rId9"/>
    <p:sldId id="287" r:id="rId10"/>
    <p:sldId id="264" r:id="rId11"/>
    <p:sldId id="289" r:id="rId12"/>
    <p:sldId id="265" r:id="rId13"/>
    <p:sldId id="266" r:id="rId14"/>
    <p:sldId id="290" r:id="rId15"/>
    <p:sldId id="291" r:id="rId16"/>
    <p:sldId id="292" r:id="rId17"/>
    <p:sldId id="293" r:id="rId18"/>
    <p:sldId id="267" r:id="rId19"/>
    <p:sldId id="295" r:id="rId20"/>
    <p:sldId id="296" r:id="rId21"/>
    <p:sldId id="297" r:id="rId22"/>
    <p:sldId id="294" r:id="rId23"/>
    <p:sldId id="298" r:id="rId24"/>
    <p:sldId id="299" r:id="rId25"/>
    <p:sldId id="268" r:id="rId26"/>
    <p:sldId id="300" r:id="rId27"/>
    <p:sldId id="302" r:id="rId28"/>
    <p:sldId id="303" r:id="rId29"/>
    <p:sldId id="269" r:id="rId30"/>
    <p:sldId id="270" r:id="rId31"/>
    <p:sldId id="305" r:id="rId32"/>
    <p:sldId id="306" r:id="rId33"/>
    <p:sldId id="271" r:id="rId34"/>
    <p:sldId id="311" r:id="rId35"/>
    <p:sldId id="312" r:id="rId36"/>
    <p:sldId id="313" r:id="rId37"/>
    <p:sldId id="314" r:id="rId38"/>
    <p:sldId id="315" r:id="rId39"/>
    <p:sldId id="316" r:id="rId40"/>
    <p:sldId id="273" r:id="rId41"/>
    <p:sldId id="317" r:id="rId42"/>
    <p:sldId id="274" r:id="rId43"/>
    <p:sldId id="318" r:id="rId44"/>
    <p:sldId id="319" r:id="rId45"/>
    <p:sldId id="320" r:id="rId46"/>
    <p:sldId id="321" r:id="rId47"/>
    <p:sldId id="322" r:id="rId48"/>
    <p:sldId id="276" r:id="rId49"/>
    <p:sldId id="323" r:id="rId50"/>
    <p:sldId id="324" r:id="rId51"/>
    <p:sldId id="279" r:id="rId52"/>
    <p:sldId id="308" r:id="rId53"/>
    <p:sldId id="307" r:id="rId54"/>
    <p:sldId id="280" r:id="rId55"/>
    <p:sldId id="309" r:id="rId56"/>
    <p:sldId id="310" r:id="rId57"/>
    <p:sldId id="281" r:id="rId58"/>
    <p:sldId id="282" r:id="rId5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59" autoAdjust="0"/>
    <p:restoredTop sz="94660"/>
  </p:normalViewPr>
  <p:slideViewPr>
    <p:cSldViewPr snapToGrid="0">
      <p:cViewPr varScale="1">
        <p:scale>
          <a:sx n="112" d="100"/>
          <a:sy n="112" d="100"/>
        </p:scale>
        <p:origin x="124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3.wmf"/><Relationship Id="rId4" Type="http://schemas.openxmlformats.org/officeDocument/2006/relationships/image" Target="../media/image3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3.wmf"/><Relationship Id="rId7" Type="http://schemas.openxmlformats.org/officeDocument/2006/relationships/image" Target="../media/image57.wmf"/><Relationship Id="rId2" Type="http://schemas.openxmlformats.org/officeDocument/2006/relationships/image" Target="../media/image52.wmf"/><Relationship Id="rId1" Type="http://schemas.openxmlformats.org/officeDocument/2006/relationships/image" Target="../media/image51.wmf"/><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image" Target="../media/image54.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1.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 Id="rId4" Type="http://schemas.openxmlformats.org/officeDocument/2006/relationships/image" Target="../media/image87.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 Id="rId6" Type="http://schemas.openxmlformats.org/officeDocument/2006/relationships/image" Target="../media/image92.wmf"/><Relationship Id="rId5" Type="http://schemas.openxmlformats.org/officeDocument/2006/relationships/image" Target="../media/image91.wmf"/><Relationship Id="rId4" Type="http://schemas.openxmlformats.org/officeDocument/2006/relationships/image" Target="../media/image9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16.wmf"/><Relationship Id="rId7" Type="http://schemas.openxmlformats.org/officeDocument/2006/relationships/image" Target="../media/image13.wmf"/><Relationship Id="rId2" Type="http://schemas.openxmlformats.org/officeDocument/2006/relationships/image" Target="../media/image15.wmf"/><Relationship Id="rId1" Type="http://schemas.openxmlformats.org/officeDocument/2006/relationships/image" Target="../media/image14.wmf"/><Relationship Id="rId6" Type="http://schemas.openxmlformats.org/officeDocument/2006/relationships/image" Target="../media/image19.wmf"/><Relationship Id="rId5" Type="http://schemas.openxmlformats.org/officeDocument/2006/relationships/image" Target="../media/image18.wmf"/><Relationship Id="rId4"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1.wmf"/><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 Id="rId4"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29.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3663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9286953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dirty="0" smtClean="0"/>
          </a:p>
        </p:txBody>
      </p:sp>
    </p:spTree>
    <p:extLst>
      <p:ext uri="{BB962C8B-B14F-4D97-AF65-F5344CB8AC3E}">
        <p14:creationId xmlns:p14="http://schemas.microsoft.com/office/powerpoint/2010/main" val="163525820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smtClean="0"/>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smtClean="0"/>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163757677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132337504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124282036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267139178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8805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94300110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oleObject" Target="../embeddings/oleObject13.bin"/><Relationship Id="rId18" Type="http://schemas.openxmlformats.org/officeDocument/2006/relationships/image" Target="../media/image13.wmf"/><Relationship Id="rId3" Type="http://schemas.openxmlformats.org/officeDocument/2006/relationships/image" Target="../media/image23.png"/><Relationship Id="rId7" Type="http://schemas.openxmlformats.org/officeDocument/2006/relationships/oleObject" Target="../embeddings/oleObject10.bin"/><Relationship Id="rId12" Type="http://schemas.openxmlformats.org/officeDocument/2006/relationships/image" Target="../media/image17.wmf"/><Relationship Id="rId17" Type="http://schemas.openxmlformats.org/officeDocument/2006/relationships/oleObject" Target="../embeddings/oleObject15.bin"/><Relationship Id="rId2" Type="http://schemas.openxmlformats.org/officeDocument/2006/relationships/slideLayout" Target="../slideLayouts/slideLayout3.xml"/><Relationship Id="rId16" Type="http://schemas.openxmlformats.org/officeDocument/2006/relationships/image" Target="../media/image19.wmf"/><Relationship Id="rId20" Type="http://schemas.openxmlformats.org/officeDocument/2006/relationships/image" Target="../media/image20.wmf"/><Relationship Id="rId1" Type="http://schemas.openxmlformats.org/officeDocument/2006/relationships/vmlDrawing" Target="../drawings/vmlDrawing4.vml"/><Relationship Id="rId6" Type="http://schemas.openxmlformats.org/officeDocument/2006/relationships/image" Target="../media/image14.wmf"/><Relationship Id="rId11" Type="http://schemas.openxmlformats.org/officeDocument/2006/relationships/oleObject" Target="../embeddings/oleObject12.bin"/><Relationship Id="rId5" Type="http://schemas.openxmlformats.org/officeDocument/2006/relationships/oleObject" Target="../embeddings/oleObject9.bin"/><Relationship Id="rId15" Type="http://schemas.openxmlformats.org/officeDocument/2006/relationships/oleObject" Target="../embeddings/oleObject14.bin"/><Relationship Id="rId10" Type="http://schemas.openxmlformats.org/officeDocument/2006/relationships/image" Target="../media/image16.wmf"/><Relationship Id="rId19" Type="http://schemas.openxmlformats.org/officeDocument/2006/relationships/oleObject" Target="../embeddings/oleObject16.bin"/><Relationship Id="rId4" Type="http://schemas.openxmlformats.org/officeDocument/2006/relationships/image" Target="../media/image21.png"/><Relationship Id="rId9" Type="http://schemas.openxmlformats.org/officeDocument/2006/relationships/oleObject" Target="../embeddings/oleObject11.bin"/><Relationship Id="rId14" Type="http://schemas.openxmlformats.org/officeDocument/2006/relationships/image" Target="../media/image18.wmf"/></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5.png"/><Relationship Id="rId7" Type="http://schemas.openxmlformats.org/officeDocument/2006/relationships/image" Target="../media/image11.wmf"/><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oleObject" Target="../embeddings/oleObject18.bin"/><Relationship Id="rId5" Type="http://schemas.openxmlformats.org/officeDocument/2006/relationships/image" Target="../media/image10.wmf"/><Relationship Id="rId10" Type="http://schemas.openxmlformats.org/officeDocument/2006/relationships/image" Target="../media/image20.wmf"/><Relationship Id="rId4" Type="http://schemas.openxmlformats.org/officeDocument/2006/relationships/oleObject" Target="../embeddings/oleObject17.bin"/><Relationship Id="rId9" Type="http://schemas.openxmlformats.org/officeDocument/2006/relationships/oleObject" Target="../embeddings/oleObject19.bin"/></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oleObject" Target="../embeddings/oleObject21.bin"/><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image" Target="../media/image22.wmf"/><Relationship Id="rId5" Type="http://schemas.openxmlformats.org/officeDocument/2006/relationships/oleObject" Target="../embeddings/oleObject20.bin"/><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image" Target="../media/image35.png"/><Relationship Id="rId7" Type="http://schemas.openxmlformats.org/officeDocument/2006/relationships/image" Target="../media/image26.wmf"/><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oleObject" Target="../embeddings/oleObject23.bin"/><Relationship Id="rId11" Type="http://schemas.openxmlformats.org/officeDocument/2006/relationships/image" Target="../media/image28.wmf"/><Relationship Id="rId5" Type="http://schemas.openxmlformats.org/officeDocument/2006/relationships/image" Target="../media/image25.w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27.wmf"/></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0.wmf"/><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oleObject" Target="../embeddings/oleObject27.bin"/><Relationship Id="rId5" Type="http://schemas.openxmlformats.org/officeDocument/2006/relationships/image" Target="../media/image29.wmf"/><Relationship Id="rId4" Type="http://schemas.openxmlformats.org/officeDocument/2006/relationships/oleObject" Target="../embeddings/oleObject26.bin"/></Relationships>
</file>

<file path=ppt/slides/_rels/slide17.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image" Target="../media/image40.png"/><Relationship Id="rId7" Type="http://schemas.openxmlformats.org/officeDocument/2006/relationships/oleObject" Target="../embeddings/oleObject29.bin"/><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29.wmf"/><Relationship Id="rId5" Type="http://schemas.openxmlformats.org/officeDocument/2006/relationships/oleObject" Target="../embeddings/oleObject28.bin"/><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33.wmf"/><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oleObject" Target="../embeddings/oleObject30.bin"/><Relationship Id="rId5" Type="http://schemas.openxmlformats.org/officeDocument/2006/relationships/image" Target="../media/image34.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image" Target="../media/image34.png"/><Relationship Id="rId7" Type="http://schemas.openxmlformats.org/officeDocument/2006/relationships/image" Target="../media/image35.wmf"/><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oleObject" Target="../embeddings/oleObject32.bin"/><Relationship Id="rId11" Type="http://schemas.openxmlformats.org/officeDocument/2006/relationships/image" Target="../media/image37.wmf"/><Relationship Id="rId5" Type="http://schemas.openxmlformats.org/officeDocument/2006/relationships/image" Target="../media/image33.wmf"/><Relationship Id="rId10" Type="http://schemas.openxmlformats.org/officeDocument/2006/relationships/oleObject" Target="../embeddings/oleObject34.bin"/><Relationship Id="rId4" Type="http://schemas.openxmlformats.org/officeDocument/2006/relationships/oleObject" Target="../embeddings/oleObject31.bin"/><Relationship Id="rId9" Type="http://schemas.openxmlformats.org/officeDocument/2006/relationships/image" Target="../media/image36.wmf"/></Relationships>
</file>

<file path=ppt/slides/_rels/slide22.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image" Target="../media/image52.png"/><Relationship Id="rId7" Type="http://schemas.openxmlformats.org/officeDocument/2006/relationships/oleObject" Target="../embeddings/oleObject36.bin"/><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image" Target="../media/image38.wmf"/><Relationship Id="rId5" Type="http://schemas.openxmlformats.org/officeDocument/2006/relationships/oleObject" Target="../embeddings/oleObject35.bin"/><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1.wmf"/><Relationship Id="rId2" Type="http://schemas.openxmlformats.org/officeDocument/2006/relationships/slideLayout" Target="../slideLayouts/slideLayout3.xml"/><Relationship Id="rId1" Type="http://schemas.openxmlformats.org/officeDocument/2006/relationships/vmlDrawing" Target="../drawings/vmlDrawing13.vml"/><Relationship Id="rId6" Type="http://schemas.openxmlformats.org/officeDocument/2006/relationships/oleObject" Target="../embeddings/oleObject38.bin"/><Relationship Id="rId5" Type="http://schemas.openxmlformats.org/officeDocument/2006/relationships/image" Target="../media/image40.wmf"/><Relationship Id="rId4" Type="http://schemas.openxmlformats.org/officeDocument/2006/relationships/oleObject" Target="../embeddings/oleObject37.bin"/></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image" Target="../media/image43.wmf"/><Relationship Id="rId5" Type="http://schemas.openxmlformats.org/officeDocument/2006/relationships/oleObject" Target="../embeddings/oleObject39.bin"/><Relationship Id="rId4" Type="http://schemas.openxmlformats.org/officeDocument/2006/relationships/image" Target="../media/image44.wmf"/></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image" Target="../media/image45.wmf"/><Relationship Id="rId5" Type="http://schemas.openxmlformats.org/officeDocument/2006/relationships/oleObject" Target="../embeddings/oleObject40.bin"/><Relationship Id="rId4" Type="http://schemas.openxmlformats.org/officeDocument/2006/relationships/image" Target="../media/image44.wmf"/></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3.xml"/><Relationship Id="rId1" Type="http://schemas.openxmlformats.org/officeDocument/2006/relationships/vmlDrawing" Target="../drawings/vmlDrawing16.vml"/><Relationship Id="rId6" Type="http://schemas.openxmlformats.org/officeDocument/2006/relationships/image" Target="../media/image46.wmf"/><Relationship Id="rId5" Type="http://schemas.openxmlformats.org/officeDocument/2006/relationships/oleObject" Target="../embeddings/oleObject41.bin"/><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image" Target="../media/image24.png"/><Relationship Id="rId7" Type="http://schemas.openxmlformats.org/officeDocument/2006/relationships/oleObject" Target="../embeddings/oleObject43.bin"/><Relationship Id="rId2" Type="http://schemas.openxmlformats.org/officeDocument/2006/relationships/slideLayout" Target="../slideLayouts/slideLayout6.xml"/><Relationship Id="rId1" Type="http://schemas.openxmlformats.org/officeDocument/2006/relationships/vmlDrawing" Target="../drawings/vmlDrawing17.vml"/><Relationship Id="rId6" Type="http://schemas.openxmlformats.org/officeDocument/2006/relationships/image" Target="../media/image48.wmf"/><Relationship Id="rId5" Type="http://schemas.openxmlformats.org/officeDocument/2006/relationships/oleObject" Target="../embeddings/oleObject42.bin"/><Relationship Id="rId10" Type="http://schemas.openxmlformats.org/officeDocument/2006/relationships/image" Target="../media/image50.wmf"/><Relationship Id="rId4" Type="http://schemas.openxmlformats.org/officeDocument/2006/relationships/image" Target="../media/image44.wmf"/><Relationship Id="rId9" Type="http://schemas.openxmlformats.org/officeDocument/2006/relationships/oleObject" Target="../embeddings/oleObject44.bin"/></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53.wmf"/><Relationship Id="rId13" Type="http://schemas.openxmlformats.org/officeDocument/2006/relationships/oleObject" Target="../embeddings/oleObject50.bin"/><Relationship Id="rId18" Type="http://schemas.openxmlformats.org/officeDocument/2006/relationships/image" Target="../media/image58.wmf"/><Relationship Id="rId3" Type="http://schemas.openxmlformats.org/officeDocument/2006/relationships/oleObject" Target="../embeddings/oleObject45.bin"/><Relationship Id="rId7" Type="http://schemas.openxmlformats.org/officeDocument/2006/relationships/oleObject" Target="../embeddings/oleObject47.bin"/><Relationship Id="rId12" Type="http://schemas.openxmlformats.org/officeDocument/2006/relationships/image" Target="../media/image55.wmf"/><Relationship Id="rId17" Type="http://schemas.openxmlformats.org/officeDocument/2006/relationships/oleObject" Target="../embeddings/oleObject52.bin"/><Relationship Id="rId2" Type="http://schemas.openxmlformats.org/officeDocument/2006/relationships/slideLayout" Target="../slideLayouts/slideLayout3.xml"/><Relationship Id="rId16" Type="http://schemas.openxmlformats.org/officeDocument/2006/relationships/image" Target="../media/image57.wmf"/><Relationship Id="rId1" Type="http://schemas.openxmlformats.org/officeDocument/2006/relationships/vmlDrawing" Target="../drawings/vmlDrawing18.vml"/><Relationship Id="rId6" Type="http://schemas.openxmlformats.org/officeDocument/2006/relationships/image" Target="../media/image52.wmf"/><Relationship Id="rId11" Type="http://schemas.openxmlformats.org/officeDocument/2006/relationships/oleObject" Target="../embeddings/oleObject49.bin"/><Relationship Id="rId5" Type="http://schemas.openxmlformats.org/officeDocument/2006/relationships/oleObject" Target="../embeddings/oleObject46.bin"/><Relationship Id="rId15" Type="http://schemas.openxmlformats.org/officeDocument/2006/relationships/oleObject" Target="../embeddings/oleObject51.bin"/><Relationship Id="rId10" Type="http://schemas.openxmlformats.org/officeDocument/2006/relationships/image" Target="../media/image54.wmf"/><Relationship Id="rId4" Type="http://schemas.openxmlformats.org/officeDocument/2006/relationships/image" Target="../media/image51.wmf"/><Relationship Id="rId9" Type="http://schemas.openxmlformats.org/officeDocument/2006/relationships/oleObject" Target="../embeddings/oleObject48.bin"/><Relationship Id="rId14" Type="http://schemas.openxmlformats.org/officeDocument/2006/relationships/image" Target="../media/image56.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3.xml"/><Relationship Id="rId1" Type="http://schemas.openxmlformats.org/officeDocument/2006/relationships/vmlDrawing" Target="../drawings/vmlDrawing19.vml"/><Relationship Id="rId6" Type="http://schemas.openxmlformats.org/officeDocument/2006/relationships/image" Target="../media/image58.wmf"/><Relationship Id="rId5" Type="http://schemas.openxmlformats.org/officeDocument/2006/relationships/oleObject" Target="../embeddings/oleObject54.bin"/><Relationship Id="rId4" Type="http://schemas.openxmlformats.org/officeDocument/2006/relationships/image" Target="../media/image59.wmf"/></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3" Type="http://schemas.openxmlformats.org/officeDocument/2006/relationships/oleObject" Target="../embeddings/oleObject55.bin"/><Relationship Id="rId12" Type="http://schemas.openxmlformats.org/officeDocument/2006/relationships/image" Target="../media/image60.png"/><Relationship Id="rId2" Type="http://schemas.openxmlformats.org/officeDocument/2006/relationships/slideLayout" Target="../slideLayouts/slideLayout3.xml"/><Relationship Id="rId16" Type="http://schemas.openxmlformats.org/officeDocument/2006/relationships/image" Target="../media/image62.wmf"/><Relationship Id="rId1" Type="http://schemas.openxmlformats.org/officeDocument/2006/relationships/vmlDrawing" Target="../drawings/vmlDrawing20.vml"/><Relationship Id="rId11" Type="http://schemas.openxmlformats.org/officeDocument/2006/relationships/image" Target="../media/image63.png"/><Relationship Id="rId15" Type="http://schemas.openxmlformats.org/officeDocument/2006/relationships/oleObject" Target="../embeddings/oleObject56.bin"/><Relationship Id="rId10" Type="http://schemas.openxmlformats.org/officeDocument/2006/relationships/image" Target="../media/image89.png"/><Relationship Id="rId14" Type="http://schemas.openxmlformats.org/officeDocument/2006/relationships/image" Target="../media/image61.wmf"/></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84.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3.xml"/><Relationship Id="rId1" Type="http://schemas.openxmlformats.org/officeDocument/2006/relationships/vmlDrawing" Target="../drawings/vmlDrawing21.vml"/><Relationship Id="rId6" Type="http://schemas.openxmlformats.org/officeDocument/2006/relationships/image" Target="../media/image67.wmf"/><Relationship Id="rId5" Type="http://schemas.openxmlformats.org/officeDocument/2006/relationships/oleObject" Target="../embeddings/oleObject57.bin"/><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71.wmf"/><Relationship Id="rId2" Type="http://schemas.openxmlformats.org/officeDocument/2006/relationships/slideLayout" Target="../slideLayouts/slideLayout3.xml"/><Relationship Id="rId1" Type="http://schemas.openxmlformats.org/officeDocument/2006/relationships/vmlDrawing" Target="../drawings/vmlDrawing22.vml"/><Relationship Id="rId6" Type="http://schemas.openxmlformats.org/officeDocument/2006/relationships/oleObject" Target="../embeddings/oleObject59.bin"/><Relationship Id="rId5" Type="http://schemas.openxmlformats.org/officeDocument/2006/relationships/image" Target="../media/image70.wmf"/><Relationship Id="rId4" Type="http://schemas.openxmlformats.org/officeDocument/2006/relationships/oleObject" Target="../embeddings/oleObject58.bin"/></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62.bin"/><Relationship Id="rId3" Type="http://schemas.openxmlformats.org/officeDocument/2006/relationships/image" Target="../media/image90.png"/><Relationship Id="rId7" Type="http://schemas.openxmlformats.org/officeDocument/2006/relationships/image" Target="../media/image73.wmf"/><Relationship Id="rId2" Type="http://schemas.openxmlformats.org/officeDocument/2006/relationships/slideLayout" Target="../slideLayouts/slideLayout3.xml"/><Relationship Id="rId1" Type="http://schemas.openxmlformats.org/officeDocument/2006/relationships/vmlDrawing" Target="../drawings/vmlDrawing23.vml"/><Relationship Id="rId6" Type="http://schemas.openxmlformats.org/officeDocument/2006/relationships/oleObject" Target="../embeddings/oleObject61.bin"/><Relationship Id="rId5" Type="http://schemas.openxmlformats.org/officeDocument/2006/relationships/image" Target="../media/image72.wmf"/><Relationship Id="rId4" Type="http://schemas.openxmlformats.org/officeDocument/2006/relationships/oleObject" Target="../embeddings/oleObject60.bin"/><Relationship Id="rId9" Type="http://schemas.openxmlformats.org/officeDocument/2006/relationships/image" Target="../media/image74.wmf"/></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3.xml"/><Relationship Id="rId1" Type="http://schemas.openxmlformats.org/officeDocument/2006/relationships/vmlDrawing" Target="../drawings/vmlDrawing24.vml"/><Relationship Id="rId5" Type="http://schemas.openxmlformats.org/officeDocument/2006/relationships/image" Target="../media/image75.wmf"/><Relationship Id="rId4" Type="http://schemas.openxmlformats.org/officeDocument/2006/relationships/oleObject" Target="../embeddings/oleObject63.bin"/></Relationships>
</file>

<file path=ppt/slides/_rels/slide42.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oleObject" Target="../embeddings/oleObject64.bin"/><Relationship Id="rId7" Type="http://schemas.openxmlformats.org/officeDocument/2006/relationships/oleObject" Target="../embeddings/oleObject65.bin"/><Relationship Id="rId2" Type="http://schemas.openxmlformats.org/officeDocument/2006/relationships/slideLayout" Target="../slideLayouts/slideLayout3.xml"/><Relationship Id="rId1" Type="http://schemas.openxmlformats.org/officeDocument/2006/relationships/vmlDrawing" Target="../drawings/vmlDrawing25.vml"/><Relationship Id="rId6" Type="http://schemas.openxmlformats.org/officeDocument/2006/relationships/image" Target="../media/image105.png"/><Relationship Id="rId5" Type="http://schemas.openxmlformats.org/officeDocument/2006/relationships/image" Target="../media/image103.png"/><Relationship Id="rId4" Type="http://schemas.openxmlformats.org/officeDocument/2006/relationships/image" Target="../media/image76.wmf"/></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image" Target="../media/image111.png"/><Relationship Id="rId7" Type="http://schemas.openxmlformats.org/officeDocument/2006/relationships/oleObject" Target="../embeddings/oleObject67.bin"/><Relationship Id="rId2" Type="http://schemas.openxmlformats.org/officeDocument/2006/relationships/slideLayout" Target="../slideLayouts/slideLayout3.xml"/><Relationship Id="rId1" Type="http://schemas.openxmlformats.org/officeDocument/2006/relationships/vmlDrawing" Target="../drawings/vmlDrawing26.vml"/><Relationship Id="rId6" Type="http://schemas.openxmlformats.org/officeDocument/2006/relationships/image" Target="../media/image80.wmf"/><Relationship Id="rId5" Type="http://schemas.openxmlformats.org/officeDocument/2006/relationships/oleObject" Target="../embeddings/oleObject66.bin"/><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8" Type="http://schemas.openxmlformats.org/officeDocument/2006/relationships/image" Target="../media/image900.png"/><Relationship Id="rId3" Type="http://schemas.openxmlformats.org/officeDocument/2006/relationships/image" Target="../media/image115.png"/><Relationship Id="rId7" Type="http://schemas.openxmlformats.org/officeDocument/2006/relationships/image" Target="../media/image83.wmf"/><Relationship Id="rId2" Type="http://schemas.openxmlformats.org/officeDocument/2006/relationships/slideLayout" Target="../slideLayouts/slideLayout3.xml"/><Relationship Id="rId1" Type="http://schemas.openxmlformats.org/officeDocument/2006/relationships/vmlDrawing" Target="../drawings/vmlDrawing27.vml"/><Relationship Id="rId6" Type="http://schemas.openxmlformats.org/officeDocument/2006/relationships/oleObject" Target="../embeddings/oleObject69.bin"/><Relationship Id="rId5" Type="http://schemas.openxmlformats.org/officeDocument/2006/relationships/image" Target="../media/image81.wmf"/><Relationship Id="rId4" Type="http://schemas.openxmlformats.org/officeDocument/2006/relationships/oleObject" Target="../embeddings/oleObject68.bin"/></Relationships>
</file>

<file path=ppt/slides/_rels/slide48.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image" Target="../media/image118.png"/><Relationship Id="rId7" Type="http://schemas.openxmlformats.org/officeDocument/2006/relationships/oleObject" Target="../embeddings/oleObject71.bin"/><Relationship Id="rId12" Type="http://schemas.openxmlformats.org/officeDocument/2006/relationships/image" Target="../media/image87.wmf"/><Relationship Id="rId2" Type="http://schemas.openxmlformats.org/officeDocument/2006/relationships/slideLayout" Target="../slideLayouts/slideLayout3.xml"/><Relationship Id="rId1" Type="http://schemas.openxmlformats.org/officeDocument/2006/relationships/vmlDrawing" Target="../drawings/vmlDrawing28.vml"/><Relationship Id="rId6" Type="http://schemas.openxmlformats.org/officeDocument/2006/relationships/image" Target="../media/image84.wmf"/><Relationship Id="rId11" Type="http://schemas.openxmlformats.org/officeDocument/2006/relationships/oleObject" Target="../embeddings/oleObject73.bin"/><Relationship Id="rId5" Type="http://schemas.openxmlformats.org/officeDocument/2006/relationships/oleObject" Target="../embeddings/oleObject70.bin"/><Relationship Id="rId10" Type="http://schemas.openxmlformats.org/officeDocument/2006/relationships/image" Target="../media/image86.wmf"/><Relationship Id="rId4" Type="http://schemas.openxmlformats.org/officeDocument/2006/relationships/image" Target="../media/image119.png"/><Relationship Id="rId9" Type="http://schemas.openxmlformats.org/officeDocument/2006/relationships/oleObject" Target="../embeddings/oleObject72.bin"/></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76.bin"/><Relationship Id="rId13" Type="http://schemas.openxmlformats.org/officeDocument/2006/relationships/image" Target="../media/image91.wmf"/><Relationship Id="rId3" Type="http://schemas.openxmlformats.org/officeDocument/2006/relationships/image" Target="../media/image110.png"/><Relationship Id="rId7" Type="http://schemas.openxmlformats.org/officeDocument/2006/relationships/image" Target="../media/image88.wmf"/><Relationship Id="rId12" Type="http://schemas.openxmlformats.org/officeDocument/2006/relationships/oleObject" Target="../embeddings/oleObject78.bin"/><Relationship Id="rId2" Type="http://schemas.openxmlformats.org/officeDocument/2006/relationships/slideLayout" Target="../slideLayouts/slideLayout3.xml"/><Relationship Id="rId1" Type="http://schemas.openxmlformats.org/officeDocument/2006/relationships/vmlDrawing" Target="../drawings/vmlDrawing29.vml"/><Relationship Id="rId6" Type="http://schemas.openxmlformats.org/officeDocument/2006/relationships/oleObject" Target="../embeddings/oleObject75.bin"/><Relationship Id="rId11" Type="http://schemas.openxmlformats.org/officeDocument/2006/relationships/image" Target="../media/image90.wmf"/><Relationship Id="rId5" Type="http://schemas.openxmlformats.org/officeDocument/2006/relationships/image" Target="../media/image87.wmf"/><Relationship Id="rId15" Type="http://schemas.openxmlformats.org/officeDocument/2006/relationships/image" Target="../media/image92.wmf"/><Relationship Id="rId10" Type="http://schemas.openxmlformats.org/officeDocument/2006/relationships/oleObject" Target="../embeddings/oleObject77.bin"/><Relationship Id="rId4" Type="http://schemas.openxmlformats.org/officeDocument/2006/relationships/oleObject" Target="../embeddings/oleObject74.bin"/><Relationship Id="rId9" Type="http://schemas.openxmlformats.org/officeDocument/2006/relationships/image" Target="../media/image89.wmf"/><Relationship Id="rId14" Type="http://schemas.openxmlformats.org/officeDocument/2006/relationships/oleObject" Target="../embeddings/oleObject79.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3.xml"/><Relationship Id="rId1" Type="http://schemas.openxmlformats.org/officeDocument/2006/relationships/vmlDrawing" Target="../drawings/vmlDrawing30.vml"/><Relationship Id="rId5" Type="http://schemas.openxmlformats.org/officeDocument/2006/relationships/image" Target="../media/image92.wmf"/><Relationship Id="rId4" Type="http://schemas.openxmlformats.org/officeDocument/2006/relationships/oleObject" Target="../embeddings/oleObject80.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33.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35.png"/><Relationship Id="rId1" Type="http://schemas.openxmlformats.org/officeDocument/2006/relationships/slideLayout" Target="../slideLayouts/slideLayout5.xml"/><Relationship Id="rId4" Type="http://schemas.openxmlformats.org/officeDocument/2006/relationships/image" Target="../media/image136.png"/></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3.xml"/><Relationship Id="rId1" Type="http://schemas.openxmlformats.org/officeDocument/2006/relationships/vmlDrawing" Target="../drawings/vmlDrawing31.vml"/><Relationship Id="rId6" Type="http://schemas.openxmlformats.org/officeDocument/2006/relationships/image" Target="../media/image97.png"/><Relationship Id="rId5" Type="http://schemas.openxmlformats.org/officeDocument/2006/relationships/image" Target="../media/image139.png"/><Relationship Id="rId4" Type="http://schemas.openxmlformats.org/officeDocument/2006/relationships/image" Target="../media/image98.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82.bin"/><Relationship Id="rId7" Type="http://schemas.openxmlformats.org/officeDocument/2006/relationships/image" Target="../media/image100.wmf"/><Relationship Id="rId2" Type="http://schemas.openxmlformats.org/officeDocument/2006/relationships/slideLayout" Target="../slideLayouts/slideLayout3.xml"/><Relationship Id="rId1" Type="http://schemas.openxmlformats.org/officeDocument/2006/relationships/vmlDrawing" Target="../drawings/vmlDrawing32.vml"/><Relationship Id="rId6" Type="http://schemas.openxmlformats.org/officeDocument/2006/relationships/oleObject" Target="../embeddings/oleObject83.bin"/><Relationship Id="rId5" Type="http://schemas.openxmlformats.org/officeDocument/2006/relationships/image" Target="../media/image121.png"/><Relationship Id="rId4" Type="http://schemas.openxmlformats.org/officeDocument/2006/relationships/image" Target="../media/image99.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8.wmf"/><Relationship Id="rId3" Type="http://schemas.openxmlformats.org/officeDocument/2006/relationships/image" Target="../media/image9.png"/><Relationship Id="rId7" Type="http://schemas.openxmlformats.org/officeDocument/2006/relationships/image" Target="../media/image5.wmf"/><Relationship Id="rId12"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wmf"/><Relationship Id="rId5" Type="http://schemas.openxmlformats.org/officeDocument/2006/relationships/image" Target="../media/image4.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6.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12.png"/><Relationship Id="rId7"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10.wmf"/><Relationship Id="rId5" Type="http://schemas.openxmlformats.org/officeDocument/2006/relationships/oleObject" Target="../embeddings/oleObject6.bin"/><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13.wmf"/><Relationship Id="rId5" Type="http://schemas.openxmlformats.org/officeDocument/2006/relationships/oleObject" Target="../embeddings/oleObject8.bin"/><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26921" y="5445395"/>
            <a:ext cx="384721" cy="592470"/>
          </a:xfrm>
          <a:prstGeom prst="rect">
            <a:avLst/>
          </a:prstGeom>
          <a:noFill/>
        </p:spPr>
        <p:txBody>
          <a:bodyPr vert="eaVert" wrap="none" rtlCol="0">
            <a:spAutoFit/>
          </a:bodyPr>
          <a:lstStyle/>
          <a:p>
            <a:r>
              <a:rPr lang="zh-CN" altLang="en-US" sz="1300" dirty="0" smtClean="0">
                <a:latin typeface="仿宋" panose="02010609060101010101" pitchFamily="49" charset="-122"/>
                <a:ea typeface="仿宋" panose="02010609060101010101" pitchFamily="49" charset="-122"/>
              </a:rPr>
              <a:t>叶翰嘉</a:t>
            </a:r>
            <a:endParaRPr lang="zh-CN" altLang="en-US" sz="13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722145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HMM</a:t>
            </a:r>
            <a:r>
              <a:rPr lang="zh-CN" altLang="en-US" dirty="0" smtClean="0"/>
              <a:t>的基本组成</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确定一个</a:t>
                </a:r>
                <a:r>
                  <a:rPr lang="en-US" altLang="zh-CN" dirty="0" smtClean="0"/>
                  <a:t>HMM</a:t>
                </a:r>
                <a:r>
                  <a:rPr lang="zh-CN" altLang="en-US" dirty="0" smtClean="0"/>
                  <a:t>需要</a:t>
                </a:r>
                <a:r>
                  <a:rPr lang="zh-CN" altLang="en-US" b="1" dirty="0" smtClean="0">
                    <a:solidFill>
                      <a:srgbClr val="FF0000"/>
                    </a:solidFill>
                  </a:rPr>
                  <a:t>三组参数</a:t>
                </a:r>
                <a:endParaRPr lang="en-US" altLang="zh-CN" b="1" dirty="0" smtClean="0">
                  <a:solidFill>
                    <a:srgbClr val="FF0000"/>
                  </a:solidFill>
                </a:endParaRPr>
              </a:p>
              <a:p>
                <a:pPr lvl="1"/>
                <a:r>
                  <a:rPr lang="zh-CN" altLang="en-US" dirty="0" smtClean="0"/>
                  <a:t>状</a:t>
                </a:r>
                <a:r>
                  <a:rPr lang="zh-CN" altLang="en-US" dirty="0"/>
                  <a:t>态</a:t>
                </a:r>
                <a:r>
                  <a:rPr lang="zh-CN" altLang="en-US" b="1" dirty="0"/>
                  <a:t>转移概率</a:t>
                </a:r>
                <a:r>
                  <a:rPr lang="zh-CN" altLang="en-US" dirty="0"/>
                  <a:t>：模型在各个状态间转换的概</a:t>
                </a:r>
                <a:r>
                  <a:rPr lang="zh-CN" altLang="en-US" dirty="0" smtClean="0"/>
                  <a:t>率</a:t>
                </a:r>
                <a:endParaRPr lang="en-US" altLang="zh-CN" dirty="0" smtClean="0"/>
              </a:p>
              <a:p>
                <a:pPr lvl="2"/>
                <a:r>
                  <a:rPr lang="zh-CN" altLang="en-US" dirty="0"/>
                  <a:t>表</a:t>
                </a:r>
                <a:r>
                  <a:rPr lang="zh-CN" altLang="en-US" dirty="0" smtClean="0"/>
                  <a:t>示在任意时刻</a:t>
                </a:r>
                <a14:m>
                  <m:oMath xmlns:m="http://schemas.openxmlformats.org/officeDocument/2006/math">
                    <m:r>
                      <a:rPr lang="en-US" altLang="zh-CN" b="0" i="1" smtClean="0">
                        <a:latin typeface="Cambria Math" panose="02040503050406030204" pitchFamily="18" charset="0"/>
                      </a:rPr>
                      <m:t>𝑡</m:t>
                    </m:r>
                    <m:r>
                      <a:rPr lang="zh-CN" altLang="en-US" i="1">
                        <a:latin typeface="Cambria Math" panose="02040503050406030204" pitchFamily="18" charset="0"/>
                      </a:rPr>
                      <m:t>，</m:t>
                    </m:r>
                  </m:oMath>
                </a14:m>
                <a:r>
                  <a:rPr lang="zh-CN" altLang="en-US" dirty="0" smtClean="0"/>
                  <a:t>若</a:t>
                </a:r>
                <a:r>
                  <a:rPr lang="zh-CN" altLang="en-US" dirty="0"/>
                  <a:t>状态</a:t>
                </a:r>
                <a:r>
                  <a:rPr lang="zh-CN" altLang="en-US" dirty="0" smtClean="0"/>
                  <a:t>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oMath>
                </a14:m>
                <a:r>
                  <a:rPr lang="zh-CN" altLang="en-US" dirty="0" smtClean="0"/>
                  <a:t>，下一状态为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𝑗</m:t>
                        </m:r>
                      </m:sub>
                    </m:sSub>
                  </m:oMath>
                </a14:m>
                <a:r>
                  <a:rPr lang="zh-CN" altLang="en-US" dirty="0" smtClean="0"/>
                  <a:t>的概率</a:t>
                </a:r>
                <a:endParaRPr lang="en-US" altLang="zh-CN" dirty="0" smtClean="0"/>
              </a:p>
              <a:p>
                <a:pPr lvl="1"/>
                <a:endParaRPr lang="en-US" altLang="zh-CN" dirty="0" smtClean="0"/>
              </a:p>
              <a:p>
                <a:endParaRPr lang="en-US" altLang="zh-CN" dirty="0"/>
              </a:p>
              <a:p>
                <a:pPr lvl="1"/>
                <a:r>
                  <a:rPr lang="zh-CN" altLang="en-US" dirty="0" smtClean="0"/>
                  <a:t>输出</a:t>
                </a:r>
                <a:r>
                  <a:rPr lang="zh-CN" altLang="en-US" b="1" dirty="0"/>
                  <a:t>观测概率</a:t>
                </a:r>
                <a:r>
                  <a:rPr lang="zh-CN" altLang="en-US" dirty="0"/>
                  <a:t>：模型根据当前状态获 得各个观测值的概</a:t>
                </a:r>
                <a:r>
                  <a:rPr lang="zh-CN" altLang="en-US" dirty="0" smtClean="0"/>
                  <a:t>率</a:t>
                </a:r>
                <a:endParaRPr lang="en-US" altLang="zh-CN" dirty="0" smtClean="0"/>
              </a:p>
              <a:p>
                <a:pPr lvl="2"/>
                <a:r>
                  <a:rPr lang="zh-CN" altLang="en-US" dirty="0" smtClean="0"/>
                  <a:t>在任意时刻</a:t>
                </a:r>
                <a14:m>
                  <m:oMath xmlns:m="http://schemas.openxmlformats.org/officeDocument/2006/math">
                    <m:r>
                      <a:rPr lang="en-US" altLang="zh-CN" b="0" i="1" smtClean="0">
                        <a:latin typeface="Cambria Math" panose="02040503050406030204" pitchFamily="18" charset="0"/>
                      </a:rPr>
                      <m:t>𝑡</m:t>
                    </m:r>
                  </m:oMath>
                </a14:m>
                <a:r>
                  <a:rPr lang="zh-CN" altLang="en-US" dirty="0" smtClean="0"/>
                  <a:t>，若状态为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oMath>
                </a14:m>
                <a:r>
                  <a:rPr lang="zh-CN" altLang="en-US" dirty="0" smtClean="0"/>
                  <a:t>，则在下一时刻状态为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𝑗</m:t>
                        </m:r>
                      </m:sub>
                    </m:sSub>
                  </m:oMath>
                </a14:m>
                <a:r>
                  <a:rPr lang="zh-CN" altLang="en-US" dirty="0" smtClean="0"/>
                  <a:t>的概率</a:t>
                </a:r>
                <a:endParaRPr lang="en-US" altLang="zh-CN" dirty="0" smtClean="0"/>
              </a:p>
              <a:p>
                <a:endParaRPr lang="en-US" altLang="zh-CN" dirty="0"/>
              </a:p>
              <a:p>
                <a:pPr lvl="1"/>
                <a:r>
                  <a:rPr lang="zh-CN" altLang="en-US" b="1" dirty="0"/>
                  <a:t>初始</a:t>
                </a:r>
                <a:r>
                  <a:rPr lang="zh-CN" altLang="en-US" dirty="0"/>
                  <a:t>状态概率：模型在初始时刻各个 状态出现的概率</a:t>
                </a:r>
                <a:endParaRPr lang="en-US" altLang="zh-CN" dirty="0" smtClean="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778" t="-1607"/>
                </a:stretch>
              </a:blipFill>
            </p:spPr>
            <p:txBody>
              <a:bodyPr/>
              <a:lstStyle/>
              <a:p>
                <a:r>
                  <a:rPr lang="zh-CN" altLang="en-US">
                    <a:noFill/>
                  </a:rPr>
                  <a:t> </a:t>
                </a:r>
              </a:p>
            </p:txBody>
          </p:sp>
        </mc:Fallback>
      </mc:AlternateContent>
      <p:pic>
        <p:nvPicPr>
          <p:cNvPr id="10" name="图片 9"/>
          <p:cNvPicPr>
            <a:picLocks noChangeAspect="1"/>
          </p:cNvPicPr>
          <p:nvPr/>
        </p:nvPicPr>
        <p:blipFill>
          <a:blip r:embed="rId4"/>
          <a:stretch>
            <a:fillRect/>
          </a:stretch>
        </p:blipFill>
        <p:spPr>
          <a:xfrm>
            <a:off x="222417" y="5168022"/>
            <a:ext cx="2502660" cy="904080"/>
          </a:xfrm>
          <a:prstGeom prst="rect">
            <a:avLst/>
          </a:prstGeom>
        </p:spPr>
      </p:pic>
      <p:graphicFrame>
        <p:nvGraphicFramePr>
          <p:cNvPr id="4" name="对象 3"/>
          <p:cNvGraphicFramePr>
            <a:graphicFrameLocks noChangeAspect="1"/>
          </p:cNvGraphicFramePr>
          <p:nvPr>
            <p:extLst>
              <p:ext uri="{D42A27DB-BD31-4B8C-83A1-F6EECF244321}">
                <p14:modId xmlns:p14="http://schemas.microsoft.com/office/powerpoint/2010/main" val="505796544"/>
              </p:ext>
            </p:extLst>
          </p:nvPr>
        </p:nvGraphicFramePr>
        <p:xfrm>
          <a:off x="1679575" y="2352675"/>
          <a:ext cx="1241425" cy="261938"/>
        </p:xfrm>
        <a:graphic>
          <a:graphicData uri="http://schemas.openxmlformats.org/presentationml/2006/ole">
            <mc:AlternateContent xmlns:mc="http://schemas.openxmlformats.org/markup-compatibility/2006">
              <mc:Choice xmlns:v="urn:schemas-microsoft-com:vml" Requires="v">
                <p:oleObj spid="_x0000_s13783" name="Formula" r:id="rId5" imgW="844560" imgH="177840" progId="Equation.Ribbit">
                  <p:embed/>
                </p:oleObj>
              </mc:Choice>
              <mc:Fallback>
                <p:oleObj name="Formula" r:id="rId5" imgW="844560" imgH="177840" progId="Equation.Ribbit">
                  <p:embed/>
                  <p:pic>
                    <p:nvPicPr>
                      <p:cNvPr id="0" name=""/>
                      <p:cNvPicPr/>
                      <p:nvPr/>
                    </p:nvPicPr>
                    <p:blipFill>
                      <a:blip r:embed="rId6"/>
                      <a:stretch>
                        <a:fillRect/>
                      </a:stretch>
                    </p:blipFill>
                    <p:spPr>
                      <a:xfrm>
                        <a:off x="1679575" y="2352675"/>
                        <a:ext cx="1241425" cy="261938"/>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750990003"/>
              </p:ext>
            </p:extLst>
          </p:nvPr>
        </p:nvGraphicFramePr>
        <p:xfrm>
          <a:off x="3675063" y="2352675"/>
          <a:ext cx="4568825" cy="279400"/>
        </p:xfrm>
        <a:graphic>
          <a:graphicData uri="http://schemas.openxmlformats.org/presentationml/2006/ole">
            <mc:AlternateContent xmlns:mc="http://schemas.openxmlformats.org/markup-compatibility/2006">
              <mc:Choice xmlns:v="urn:schemas-microsoft-com:vml" Requires="v">
                <p:oleObj spid="_x0000_s13784" name="Formula" r:id="rId7" imgW="2914920" imgH="177840" progId="Equation.Ribbit">
                  <p:embed/>
                </p:oleObj>
              </mc:Choice>
              <mc:Fallback>
                <p:oleObj name="Formula" r:id="rId7" imgW="2914920" imgH="177840" progId="Equation.Ribbit">
                  <p:embed/>
                  <p:pic>
                    <p:nvPicPr>
                      <p:cNvPr id="0" name=""/>
                      <p:cNvPicPr/>
                      <p:nvPr/>
                    </p:nvPicPr>
                    <p:blipFill>
                      <a:blip r:embed="rId8"/>
                      <a:stretch>
                        <a:fillRect/>
                      </a:stretch>
                    </p:blipFill>
                    <p:spPr>
                      <a:xfrm>
                        <a:off x="3675063" y="2352675"/>
                        <a:ext cx="4568825" cy="2794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582954308"/>
              </p:ext>
            </p:extLst>
          </p:nvPr>
        </p:nvGraphicFramePr>
        <p:xfrm>
          <a:off x="1679575" y="3714750"/>
          <a:ext cx="1239838" cy="258763"/>
        </p:xfrm>
        <a:graphic>
          <a:graphicData uri="http://schemas.openxmlformats.org/presentationml/2006/ole">
            <mc:AlternateContent xmlns:mc="http://schemas.openxmlformats.org/markup-compatibility/2006">
              <mc:Choice xmlns:v="urn:schemas-microsoft-com:vml" Requires="v">
                <p:oleObj spid="_x0000_s13785" name="Formula" r:id="rId9" imgW="853560" imgH="177840" progId="Equation.Ribbit">
                  <p:embed/>
                </p:oleObj>
              </mc:Choice>
              <mc:Fallback>
                <p:oleObj name="Formula" r:id="rId9" imgW="853560" imgH="177840" progId="Equation.Ribbit">
                  <p:embed/>
                  <p:pic>
                    <p:nvPicPr>
                      <p:cNvPr id="0" name=""/>
                      <p:cNvPicPr/>
                      <p:nvPr/>
                    </p:nvPicPr>
                    <p:blipFill>
                      <a:blip r:embed="rId10"/>
                      <a:stretch>
                        <a:fillRect/>
                      </a:stretch>
                    </p:blipFill>
                    <p:spPr>
                      <a:xfrm>
                        <a:off x="1679575" y="3714750"/>
                        <a:ext cx="1239838" cy="258763"/>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476017730"/>
              </p:ext>
            </p:extLst>
          </p:nvPr>
        </p:nvGraphicFramePr>
        <p:xfrm>
          <a:off x="3673475" y="3694113"/>
          <a:ext cx="5322888" cy="273050"/>
        </p:xfrm>
        <a:graphic>
          <a:graphicData uri="http://schemas.openxmlformats.org/presentationml/2006/ole">
            <mc:AlternateContent xmlns:mc="http://schemas.openxmlformats.org/markup-compatibility/2006">
              <mc:Choice xmlns:v="urn:schemas-microsoft-com:vml" Requires="v">
                <p:oleObj spid="_x0000_s13786" name="Formula" r:id="rId11" imgW="3464640" imgH="177840" progId="Equation.Ribbit">
                  <p:embed/>
                </p:oleObj>
              </mc:Choice>
              <mc:Fallback>
                <p:oleObj name="Formula" r:id="rId11" imgW="3464640" imgH="177840" progId="Equation.Ribbit">
                  <p:embed/>
                  <p:pic>
                    <p:nvPicPr>
                      <p:cNvPr id="0" name=""/>
                      <p:cNvPicPr/>
                      <p:nvPr/>
                    </p:nvPicPr>
                    <p:blipFill>
                      <a:blip r:embed="rId12"/>
                      <a:stretch>
                        <a:fillRect/>
                      </a:stretch>
                    </p:blipFill>
                    <p:spPr>
                      <a:xfrm>
                        <a:off x="3673475" y="3694113"/>
                        <a:ext cx="5322888" cy="27305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139370317"/>
              </p:ext>
            </p:extLst>
          </p:nvPr>
        </p:nvGraphicFramePr>
        <p:xfrm>
          <a:off x="1679575" y="4522788"/>
          <a:ext cx="1698625" cy="301625"/>
        </p:xfrm>
        <a:graphic>
          <a:graphicData uri="http://schemas.openxmlformats.org/presentationml/2006/ole">
            <mc:AlternateContent xmlns:mc="http://schemas.openxmlformats.org/markup-compatibility/2006">
              <mc:Choice xmlns:v="urn:schemas-microsoft-com:vml" Requires="v">
                <p:oleObj spid="_x0000_s13787" name="Formula" r:id="rId13" imgW="997200" imgH="177840" progId="Equation.Ribbit">
                  <p:embed/>
                </p:oleObj>
              </mc:Choice>
              <mc:Fallback>
                <p:oleObj name="Formula" r:id="rId13" imgW="997200" imgH="177840" progId="Equation.Ribbit">
                  <p:embed/>
                  <p:pic>
                    <p:nvPicPr>
                      <p:cNvPr id="0" name=""/>
                      <p:cNvPicPr/>
                      <p:nvPr/>
                    </p:nvPicPr>
                    <p:blipFill>
                      <a:blip r:embed="rId14"/>
                      <a:stretch>
                        <a:fillRect/>
                      </a:stretch>
                    </p:blipFill>
                    <p:spPr>
                      <a:xfrm>
                        <a:off x="1679575" y="4522788"/>
                        <a:ext cx="1698625" cy="30162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778231181"/>
              </p:ext>
            </p:extLst>
          </p:nvPr>
        </p:nvGraphicFramePr>
        <p:xfrm>
          <a:off x="4203700" y="4557713"/>
          <a:ext cx="3062288" cy="266700"/>
        </p:xfrm>
        <a:graphic>
          <a:graphicData uri="http://schemas.openxmlformats.org/presentationml/2006/ole">
            <mc:AlternateContent xmlns:mc="http://schemas.openxmlformats.org/markup-compatibility/2006">
              <mc:Choice xmlns:v="urn:schemas-microsoft-com:vml" Requires="v">
                <p:oleObj spid="_x0000_s13788" name="Formula" r:id="rId15" imgW="2038680" imgH="177840" progId="Equation.Ribbit">
                  <p:embed/>
                </p:oleObj>
              </mc:Choice>
              <mc:Fallback>
                <p:oleObj name="Formula" r:id="rId15" imgW="2038680" imgH="177840" progId="Equation.Ribbit">
                  <p:embed/>
                  <p:pic>
                    <p:nvPicPr>
                      <p:cNvPr id="0" name=""/>
                      <p:cNvPicPr/>
                      <p:nvPr/>
                    </p:nvPicPr>
                    <p:blipFill>
                      <a:blip r:embed="rId16"/>
                      <a:stretch>
                        <a:fillRect/>
                      </a:stretch>
                    </p:blipFill>
                    <p:spPr>
                      <a:xfrm>
                        <a:off x="4203700" y="4557713"/>
                        <a:ext cx="3062288" cy="266700"/>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099810336"/>
              </p:ext>
            </p:extLst>
          </p:nvPr>
        </p:nvGraphicFramePr>
        <p:xfrm>
          <a:off x="2808288" y="5287963"/>
          <a:ext cx="6126162" cy="663575"/>
        </p:xfrm>
        <a:graphic>
          <a:graphicData uri="http://schemas.openxmlformats.org/presentationml/2006/ole">
            <mc:AlternateContent xmlns:mc="http://schemas.openxmlformats.org/markup-compatibility/2006">
              <mc:Choice xmlns:v="urn:schemas-microsoft-com:vml" Requires="v">
                <p:oleObj spid="_x0000_s13789" name="Formula" r:id="rId17" imgW="4039920" imgH="438480" progId="Equation.Ribbit">
                  <p:embed/>
                </p:oleObj>
              </mc:Choice>
              <mc:Fallback>
                <p:oleObj name="Formula" r:id="rId17" imgW="4039920" imgH="438480" progId="Equation.Ribbit">
                  <p:embed/>
                  <p:pic>
                    <p:nvPicPr>
                      <p:cNvPr id="0" name=""/>
                      <p:cNvPicPr/>
                      <p:nvPr/>
                    </p:nvPicPr>
                    <p:blipFill>
                      <a:blip r:embed="rId18"/>
                      <a:stretch>
                        <a:fillRect/>
                      </a:stretch>
                    </p:blipFill>
                    <p:spPr>
                      <a:xfrm>
                        <a:off x="2808288" y="5287963"/>
                        <a:ext cx="6126162" cy="66357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904177187"/>
              </p:ext>
            </p:extLst>
          </p:nvPr>
        </p:nvGraphicFramePr>
        <p:xfrm>
          <a:off x="4411665" y="1158536"/>
          <a:ext cx="1547810" cy="340064"/>
        </p:xfrm>
        <a:graphic>
          <a:graphicData uri="http://schemas.openxmlformats.org/presentationml/2006/ole">
            <mc:AlternateContent xmlns:mc="http://schemas.openxmlformats.org/markup-compatibility/2006">
              <mc:Choice xmlns:v="urn:schemas-microsoft-com:vml" Requires="v">
                <p:oleObj spid="_x0000_s13790" name="Formula" r:id="rId19" imgW="811800" imgH="177840" progId="Equation.Ribbit">
                  <p:embed/>
                </p:oleObj>
              </mc:Choice>
              <mc:Fallback>
                <p:oleObj name="Formula" r:id="rId19" imgW="811800" imgH="177840" progId="Equation.Ribbit">
                  <p:embed/>
                  <p:pic>
                    <p:nvPicPr>
                      <p:cNvPr id="0" name=""/>
                      <p:cNvPicPr/>
                      <p:nvPr/>
                    </p:nvPicPr>
                    <p:blipFill>
                      <a:blip r:embed="rId20"/>
                      <a:stretch>
                        <a:fillRect/>
                      </a:stretch>
                    </p:blipFill>
                    <p:spPr>
                      <a:xfrm>
                        <a:off x="4411665" y="1158536"/>
                        <a:ext cx="1547810" cy="340064"/>
                      </a:xfrm>
                      <a:prstGeom prst="rect">
                        <a:avLst/>
                      </a:prstGeom>
                    </p:spPr>
                  </p:pic>
                </p:oleObj>
              </mc:Fallback>
            </mc:AlternateContent>
          </a:graphicData>
        </a:graphic>
      </p:graphicFrame>
    </p:spTree>
    <p:extLst>
      <p:ext uri="{BB962C8B-B14F-4D97-AF65-F5344CB8AC3E}">
        <p14:creationId xmlns:p14="http://schemas.microsoft.com/office/powerpoint/2010/main" val="78737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HMM</a:t>
            </a:r>
            <a:r>
              <a:rPr lang="zh-CN" altLang="en-US" dirty="0" smtClean="0"/>
              <a:t>的生</a:t>
            </a:r>
            <a:r>
              <a:rPr lang="zh-CN" altLang="en-US" dirty="0"/>
              <a:t>成过程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sz="2400" dirty="0" smtClean="0"/>
                  <a:t>通过指定状态空间   ，观测空间   和上述三组参数，就能确定一个隐马尔可夫模型。给定               ，它按如下过程</a:t>
                </a:r>
                <a:r>
                  <a:rPr lang="zh-CN" altLang="en-US" sz="2400" b="1" dirty="0" smtClean="0">
                    <a:solidFill>
                      <a:srgbClr val="FF0000"/>
                    </a:solidFill>
                  </a:rPr>
                  <a:t>生成观察序列</a:t>
                </a:r>
                <a:r>
                  <a:rPr lang="zh-CN" altLang="en-US" sz="2400" dirty="0" smtClean="0"/>
                  <a:t>：</a:t>
                </a:r>
                <a:endParaRPr lang="en-US" altLang="zh-CN" sz="2400" dirty="0" smtClean="0"/>
              </a:p>
              <a:p>
                <a:pPr lvl="1"/>
                <a:r>
                  <a:rPr lang="en-US" altLang="zh-CN" dirty="0" smtClean="0"/>
                  <a:t>1. </a:t>
                </a:r>
                <a:r>
                  <a:rPr lang="zh-CN" altLang="en-US" dirty="0" smtClean="0"/>
                  <a:t>设置</a:t>
                </a:r>
                <a:r>
                  <a:rPr lang="en-US" altLang="zh-CN" dirty="0" smtClean="0"/>
                  <a:t>t = 1, </a:t>
                </a:r>
                <a:r>
                  <a:rPr lang="zh-CN" altLang="en-US" dirty="0" smtClean="0"/>
                  <a:t>并根据初始状态</a:t>
                </a:r>
                <a14:m>
                  <m:oMath xmlns:m="http://schemas.openxmlformats.org/officeDocument/2006/math">
                    <m:r>
                      <a:rPr lang="en-US" altLang="zh-CN" b="0" i="1" smtClean="0">
                        <a:latin typeface="Cambria Math" panose="02040503050406030204" pitchFamily="18" charset="0"/>
                      </a:rPr>
                      <m:t>𝜋</m:t>
                    </m:r>
                  </m:oMath>
                </a14:m>
                <a:r>
                  <a:rPr lang="zh-CN" altLang="en-US" dirty="0" smtClean="0"/>
                  <a:t>选择初始状态</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oMath>
                </a14:m>
                <a:endParaRPr lang="en-US" altLang="zh-CN" dirty="0" smtClean="0"/>
              </a:p>
              <a:p>
                <a:pPr lvl="1"/>
                <a:r>
                  <a:rPr lang="en-US" altLang="zh-CN" dirty="0" smtClean="0"/>
                  <a:t>2. </a:t>
                </a:r>
                <a:r>
                  <a:rPr lang="zh-CN" altLang="en-US" dirty="0"/>
                  <a:t>根据状</a:t>
                </a:r>
                <a:r>
                  <a:rPr lang="zh-CN" altLang="en-US" dirty="0" smtClean="0"/>
                  <a:t>态</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oMath>
                </a14:m>
                <a:r>
                  <a:rPr lang="zh-CN" altLang="en-US" dirty="0" smtClean="0"/>
                  <a:t>和输出观测概率</a:t>
                </a:r>
                <a:r>
                  <a:rPr lang="en-US" altLang="zh-CN" dirty="0" smtClean="0"/>
                  <a:t>B</a:t>
                </a:r>
                <a:r>
                  <a:rPr lang="zh-CN" altLang="en-US" dirty="0" smtClean="0"/>
                  <a:t>选择观测变量取值</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x</m:t>
                        </m:r>
                      </m:e>
                      <m:sub>
                        <m:r>
                          <m:rPr>
                            <m:sty m:val="p"/>
                          </m:rPr>
                          <a:rPr lang="en-US" altLang="zh-CN" b="0" i="0" dirty="0" smtClean="0">
                            <a:latin typeface="Cambria Math" panose="02040503050406030204" pitchFamily="18" charset="0"/>
                          </a:rPr>
                          <m:t>t</m:t>
                        </m:r>
                      </m:sub>
                    </m:sSub>
                  </m:oMath>
                </a14:m>
                <a:endParaRPr lang="en-US" altLang="zh-CN" dirty="0" smtClean="0"/>
              </a:p>
              <a:p>
                <a:pPr lvl="1"/>
                <a:r>
                  <a:rPr lang="en-US" altLang="zh-CN" dirty="0" smtClean="0"/>
                  <a:t>3. </a:t>
                </a:r>
                <a:r>
                  <a:rPr lang="zh-CN" altLang="en-US" dirty="0"/>
                  <a:t>根据状</a:t>
                </a:r>
                <a:r>
                  <a:rPr lang="zh-CN" altLang="en-US" dirty="0" smtClean="0"/>
                  <a:t>态</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r>
                      <a:rPr lang="zh-CN" altLang="en-US" i="1">
                        <a:latin typeface="Cambria Math" panose="02040503050406030204" pitchFamily="18" charset="0"/>
                      </a:rPr>
                      <m:t>和</m:t>
                    </m:r>
                  </m:oMath>
                </a14:m>
                <a:r>
                  <a:rPr lang="zh-CN" altLang="en-US" dirty="0" smtClean="0"/>
                  <a:t>状态转移矩阵</a:t>
                </a:r>
                <a:r>
                  <a:rPr lang="en-US" altLang="zh-CN" dirty="0" smtClean="0"/>
                  <a:t>A</a:t>
                </a:r>
                <a:r>
                  <a:rPr lang="zh-CN" altLang="en-US" dirty="0" smtClean="0"/>
                  <a:t>转移模型状态，即确定</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y</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Sub>
                  </m:oMath>
                </a14:m>
                <a:endParaRPr lang="en-US" altLang="zh-CN" b="0" dirty="0" smtClean="0"/>
              </a:p>
              <a:p>
                <a:pPr lvl="1"/>
                <a:r>
                  <a:rPr lang="en-US" altLang="zh-CN" dirty="0" smtClean="0"/>
                  <a:t>4. </a:t>
                </a:r>
                <a:r>
                  <a:rPr lang="zh-CN" altLang="en-US" dirty="0" smtClean="0"/>
                  <a:t>若</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&lt;</m:t>
                    </m:r>
                    <m:r>
                      <a:rPr lang="en-US" altLang="zh-CN" b="0" i="1" smtClean="0">
                        <a:latin typeface="Cambria Math" panose="02040503050406030204" pitchFamily="18" charset="0"/>
                      </a:rPr>
                      <m:t>𝑛</m:t>
                    </m:r>
                  </m:oMath>
                </a14:m>
                <a:r>
                  <a:rPr lang="en-US" altLang="zh-CN" dirty="0" smtClean="0"/>
                  <a:t>, </a:t>
                </a:r>
                <a:r>
                  <a:rPr lang="zh-CN" altLang="en-US" dirty="0"/>
                  <a:t>设</a:t>
                </a:r>
                <a:r>
                  <a:rPr lang="zh-CN" altLang="en-US" dirty="0" smtClean="0"/>
                  <a:t>置</a:t>
                </a:r>
                <a14:m>
                  <m:oMath xmlns:m="http://schemas.openxmlformats.org/officeDocument/2006/math">
                    <m:r>
                      <m:rPr>
                        <m:sty m:val="p"/>
                      </m:rPr>
                      <a:rPr lang="en-US" altLang="zh-CN" i="1" dirty="0">
                        <a:latin typeface="Cambria Math" panose="02040503050406030204" pitchFamily="18" charset="0"/>
                      </a:rPr>
                      <m:t>t</m:t>
                    </m:r>
                  </m:oMath>
                </a14:m>
                <a:r>
                  <a:rPr lang="en-US" altLang="zh-CN" dirty="0" smtClean="0"/>
                  <a:t> = t+1</a:t>
                </a:r>
                <a:r>
                  <a:rPr lang="zh-CN" altLang="en-US" dirty="0" smtClean="0"/>
                  <a:t>，并转到（</a:t>
                </a:r>
                <a:r>
                  <a:rPr lang="en-US" altLang="zh-CN" dirty="0" smtClean="0"/>
                  <a:t>2</a:t>
                </a:r>
                <a:r>
                  <a:rPr lang="zh-CN" altLang="en-US" dirty="0" smtClean="0"/>
                  <a:t>）步，否则停止</a:t>
                </a:r>
                <a:endParaRPr lang="en-US" altLang="zh-CN" dirty="0" smtClean="0"/>
              </a:p>
              <a:p>
                <a:pPr lvl="1"/>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991" t="-1731"/>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209875401"/>
              </p:ext>
            </p:extLst>
          </p:nvPr>
        </p:nvGraphicFramePr>
        <p:xfrm>
          <a:off x="3272985" y="1195406"/>
          <a:ext cx="237131" cy="348721"/>
        </p:xfrm>
        <a:graphic>
          <a:graphicData uri="http://schemas.openxmlformats.org/presentationml/2006/ole">
            <mc:AlternateContent xmlns:mc="http://schemas.openxmlformats.org/markup-compatibility/2006">
              <mc:Choice xmlns:v="urn:schemas-microsoft-com:vml" Requires="v">
                <p:oleObj spid="_x0000_s5386" name="Formula" r:id="rId4" imgW="108000" imgH="158400" progId="Equation.Ribbit">
                  <p:embed/>
                </p:oleObj>
              </mc:Choice>
              <mc:Fallback>
                <p:oleObj name="Formula" r:id="rId4" imgW="108000" imgH="158400" progId="Equation.Ribbit">
                  <p:embed/>
                  <p:pic>
                    <p:nvPicPr>
                      <p:cNvPr id="0" name=""/>
                      <p:cNvPicPr/>
                      <p:nvPr/>
                    </p:nvPicPr>
                    <p:blipFill>
                      <a:blip r:embed="rId5"/>
                      <a:stretch>
                        <a:fillRect/>
                      </a:stretch>
                    </p:blipFill>
                    <p:spPr>
                      <a:xfrm>
                        <a:off x="3272985" y="1195406"/>
                        <a:ext cx="237131" cy="348721"/>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891868244"/>
              </p:ext>
            </p:extLst>
          </p:nvPr>
        </p:nvGraphicFramePr>
        <p:xfrm>
          <a:off x="5023517" y="1199192"/>
          <a:ext cx="257175" cy="349250"/>
        </p:xfrm>
        <a:graphic>
          <a:graphicData uri="http://schemas.openxmlformats.org/presentationml/2006/ole">
            <mc:AlternateContent xmlns:mc="http://schemas.openxmlformats.org/markup-compatibility/2006">
              <mc:Choice xmlns:v="urn:schemas-microsoft-com:vml" Requires="v">
                <p:oleObj spid="_x0000_s5387" name="Formula" r:id="rId6" imgW="117720" imgH="158040" progId="Equation.Ribbit">
                  <p:embed/>
                </p:oleObj>
              </mc:Choice>
              <mc:Fallback>
                <p:oleObj name="Formula" r:id="rId6" imgW="117720" imgH="158040" progId="Equation.Ribbit">
                  <p:embed/>
                  <p:pic>
                    <p:nvPicPr>
                      <p:cNvPr id="0" name=""/>
                      <p:cNvPicPr/>
                      <p:nvPr/>
                    </p:nvPicPr>
                    <p:blipFill>
                      <a:blip r:embed="rId7"/>
                      <a:stretch>
                        <a:fillRect/>
                      </a:stretch>
                    </p:blipFill>
                    <p:spPr>
                      <a:xfrm>
                        <a:off x="5023517" y="1199192"/>
                        <a:ext cx="257175" cy="349250"/>
                      </a:xfrm>
                      <a:prstGeom prst="rect">
                        <a:avLst/>
                      </a:prstGeom>
                    </p:spPr>
                  </p:pic>
                </p:oleObj>
              </mc:Fallback>
            </mc:AlternateContent>
          </a:graphicData>
        </a:graphic>
      </p:graphicFrame>
      <p:pic>
        <p:nvPicPr>
          <p:cNvPr id="7" name="图片 6"/>
          <p:cNvPicPr>
            <a:picLocks noChangeAspect="1"/>
          </p:cNvPicPr>
          <p:nvPr/>
        </p:nvPicPr>
        <p:blipFill>
          <a:blip r:embed="rId8"/>
          <a:stretch>
            <a:fillRect/>
          </a:stretch>
        </p:blipFill>
        <p:spPr>
          <a:xfrm>
            <a:off x="2098841" y="4177422"/>
            <a:ext cx="3930483" cy="1419878"/>
          </a:xfrm>
          <a:prstGeom prst="rect">
            <a:avLst/>
          </a:prstGeom>
        </p:spPr>
      </p:pic>
      <p:graphicFrame>
        <p:nvGraphicFramePr>
          <p:cNvPr id="8" name="对象 7"/>
          <p:cNvGraphicFramePr>
            <a:graphicFrameLocks noChangeAspect="1"/>
          </p:cNvGraphicFramePr>
          <p:nvPr>
            <p:extLst>
              <p:ext uri="{D42A27DB-BD31-4B8C-83A1-F6EECF244321}">
                <p14:modId xmlns:p14="http://schemas.microsoft.com/office/powerpoint/2010/main" val="3247714586"/>
              </p:ext>
            </p:extLst>
          </p:nvPr>
        </p:nvGraphicFramePr>
        <p:xfrm>
          <a:off x="4645898" y="1544127"/>
          <a:ext cx="1547810" cy="340064"/>
        </p:xfrm>
        <a:graphic>
          <a:graphicData uri="http://schemas.openxmlformats.org/presentationml/2006/ole">
            <mc:AlternateContent xmlns:mc="http://schemas.openxmlformats.org/markup-compatibility/2006">
              <mc:Choice xmlns:v="urn:schemas-microsoft-com:vml" Requires="v">
                <p:oleObj spid="_x0000_s5388" name="Formula" r:id="rId9" imgW="811800" imgH="177840" progId="Equation.Ribbit">
                  <p:embed/>
                </p:oleObj>
              </mc:Choice>
              <mc:Fallback>
                <p:oleObj name="Formula" r:id="rId9" imgW="811800" imgH="177840" progId="Equation.Ribbit">
                  <p:embed/>
                  <p:pic>
                    <p:nvPicPr>
                      <p:cNvPr id="0" name=""/>
                      <p:cNvPicPr/>
                      <p:nvPr/>
                    </p:nvPicPr>
                    <p:blipFill>
                      <a:blip r:embed="rId10"/>
                      <a:stretch>
                        <a:fillRect/>
                      </a:stretch>
                    </p:blipFill>
                    <p:spPr>
                      <a:xfrm>
                        <a:off x="4645898" y="1544127"/>
                        <a:ext cx="1547810" cy="340064"/>
                      </a:xfrm>
                      <a:prstGeom prst="rect">
                        <a:avLst/>
                      </a:prstGeom>
                    </p:spPr>
                  </p:pic>
                </p:oleObj>
              </mc:Fallback>
            </mc:AlternateContent>
          </a:graphicData>
        </a:graphic>
      </p:graphicFrame>
    </p:spTree>
    <p:extLst>
      <p:ext uri="{BB962C8B-B14F-4D97-AF65-F5344CB8AC3E}">
        <p14:creationId xmlns:p14="http://schemas.microsoft.com/office/powerpoint/2010/main" val="39709742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p:cNvSpPr>
                <a:spLocks noGrp="1"/>
              </p:cNvSpPr>
              <p:nvPr>
                <p:ph sz="half" idx="1"/>
              </p:nvPr>
            </p:nvSpPr>
            <p:spPr/>
            <p:txBody>
              <a:bodyPr>
                <a:noAutofit/>
              </a:bodyPr>
              <a:lstStyle/>
              <a:p>
                <a:r>
                  <a:rPr lang="zh-CN" altLang="en-US" sz="2100" dirty="0" smtClean="0">
                    <a:latin typeface="+mn-ea"/>
                    <a:ea typeface="+mn-ea"/>
                  </a:rPr>
                  <a:t>对于模型 </a:t>
                </a:r>
                <a14:m>
                  <m:oMath xmlns:m="http://schemas.openxmlformats.org/officeDocument/2006/math">
                    <m:r>
                      <a:rPr lang="el-GR" altLang="zh-CN" sz="2100" i="1" dirty="0">
                        <a:latin typeface="Cambria Math" panose="02040503050406030204" pitchFamily="18" charset="0"/>
                        <a:ea typeface="+mn-ea"/>
                      </a:rPr>
                      <m:t>𝜆</m:t>
                    </m:r>
                    <m:r>
                      <a:rPr lang="el-GR" altLang="zh-CN" sz="2100" i="1" dirty="0">
                        <a:latin typeface="Cambria Math" panose="02040503050406030204" pitchFamily="18" charset="0"/>
                        <a:ea typeface="+mn-ea"/>
                      </a:rPr>
                      <m:t> = [</m:t>
                    </m:r>
                    <m:r>
                      <a:rPr lang="en-US" altLang="zh-CN" sz="2100" i="1" dirty="0">
                        <a:latin typeface="Cambria Math" panose="02040503050406030204" pitchFamily="18" charset="0"/>
                        <a:ea typeface="+mn-ea"/>
                      </a:rPr>
                      <m:t>𝐴</m:t>
                    </m:r>
                    <m:r>
                      <a:rPr lang="en-US" altLang="zh-CN" sz="2100" i="1" dirty="0">
                        <a:latin typeface="Cambria Math" panose="02040503050406030204" pitchFamily="18" charset="0"/>
                        <a:ea typeface="+mn-ea"/>
                      </a:rPr>
                      <m:t>, </m:t>
                    </m:r>
                    <m:r>
                      <a:rPr lang="en-US" altLang="zh-CN" sz="2100" i="1" dirty="0">
                        <a:latin typeface="Cambria Math" panose="02040503050406030204" pitchFamily="18" charset="0"/>
                        <a:ea typeface="+mn-ea"/>
                      </a:rPr>
                      <m:t>𝐵</m:t>
                    </m:r>
                    <m:r>
                      <a:rPr lang="en-US" altLang="zh-CN" sz="2100" i="1" dirty="0">
                        <a:latin typeface="Cambria Math" panose="02040503050406030204" pitchFamily="18" charset="0"/>
                        <a:ea typeface="+mn-ea"/>
                      </a:rPr>
                      <m:t>, </m:t>
                    </m:r>
                    <m:r>
                      <a:rPr lang="el-GR" altLang="zh-CN" sz="2100" i="1" dirty="0">
                        <a:latin typeface="Cambria Math" panose="02040503050406030204" pitchFamily="18" charset="0"/>
                        <a:ea typeface="+mn-ea"/>
                      </a:rPr>
                      <m:t>𝜋</m:t>
                    </m:r>
                    <m:r>
                      <a:rPr lang="el-GR" altLang="zh-CN" sz="2100" i="1" dirty="0">
                        <a:latin typeface="Cambria Math" panose="02040503050406030204" pitchFamily="18" charset="0"/>
                        <a:ea typeface="+mn-ea"/>
                      </a:rPr>
                      <m:t>]</m:t>
                    </m:r>
                  </m:oMath>
                </a14:m>
                <a:r>
                  <a:rPr lang="zh-CN" altLang="el-GR" sz="2100" dirty="0" smtClean="0">
                    <a:latin typeface="+mn-ea"/>
                    <a:ea typeface="+mn-ea"/>
                  </a:rPr>
                  <a:t>，</a:t>
                </a:r>
                <a:r>
                  <a:rPr lang="zh-CN" altLang="en-US" sz="2100" dirty="0" smtClean="0">
                    <a:latin typeface="+mn-ea"/>
                    <a:ea typeface="+mn-ea"/>
                  </a:rPr>
                  <a:t>给定</a:t>
                </a:r>
                <a:r>
                  <a:rPr lang="zh-CN" altLang="en-US" sz="2100" dirty="0">
                    <a:latin typeface="+mn-ea"/>
                    <a:ea typeface="+mn-ea"/>
                  </a:rPr>
                  <a:t>观测序列 </a:t>
                </a:r>
                <a14:m>
                  <m:oMath xmlns:m="http://schemas.openxmlformats.org/officeDocument/2006/math">
                    <m:r>
                      <m:rPr>
                        <m:sty m:val="p"/>
                      </m:rPr>
                      <a:rPr lang="en-US" altLang="zh-CN" sz="2100" i="1" dirty="0">
                        <a:latin typeface="Cambria Math" panose="02040503050406030204" pitchFamily="18" charset="0"/>
                        <a:ea typeface="+mn-ea"/>
                      </a:rPr>
                      <m:t>x</m:t>
                    </m:r>
                    <m:r>
                      <a:rPr lang="en-US" altLang="zh-CN" sz="2100" i="1" dirty="0">
                        <a:latin typeface="Cambria Math" panose="02040503050406030204" pitchFamily="18" charset="0"/>
                        <a:ea typeface="+mn-ea"/>
                      </a:rPr>
                      <m:t> =</m:t>
                    </m:r>
                    <m:d>
                      <m:dPr>
                        <m:begChr m:val="{"/>
                        <m:endChr m:val="}"/>
                        <m:ctrlPr>
                          <a:rPr lang="en-US" altLang="zh-CN" sz="2100" b="0" i="1" dirty="0" smtClean="0">
                            <a:latin typeface="Cambria Math" panose="02040503050406030204" pitchFamily="18" charset="0"/>
                            <a:ea typeface="+mn-ea"/>
                          </a:rPr>
                        </m:ctrlPr>
                      </m:dPr>
                      <m:e>
                        <m:sSub>
                          <m:sSubPr>
                            <m:ctrlPr>
                              <a:rPr lang="en-US" altLang="zh-CN" sz="2100" i="1" dirty="0">
                                <a:latin typeface="Cambria Math" panose="02040503050406030204" pitchFamily="18" charset="0"/>
                                <a:ea typeface="+mn-ea"/>
                              </a:rPr>
                            </m:ctrlPr>
                          </m:sSubPr>
                          <m:e>
                            <m:r>
                              <a:rPr lang="en-US" altLang="zh-CN" sz="2100" b="0" i="1" dirty="0" smtClean="0">
                                <a:latin typeface="Cambria Math" panose="02040503050406030204" pitchFamily="18" charset="0"/>
                                <a:ea typeface="+mn-ea"/>
                              </a:rPr>
                              <m:t>𝑥</m:t>
                            </m:r>
                          </m:e>
                          <m:sub>
                            <m:r>
                              <a:rPr lang="en-US" altLang="zh-CN" sz="2100" i="1" dirty="0">
                                <a:latin typeface="Cambria Math" panose="02040503050406030204" pitchFamily="18" charset="0"/>
                                <a:ea typeface="+mn-ea"/>
                              </a:rPr>
                              <m:t>1</m:t>
                            </m:r>
                          </m:sub>
                        </m:sSub>
                        <m:r>
                          <a:rPr lang="en-US" altLang="zh-CN" sz="2100" b="0" i="1" dirty="0" smtClean="0">
                            <a:latin typeface="Cambria Math" panose="02040503050406030204" pitchFamily="18" charset="0"/>
                            <a:ea typeface="+mn-ea"/>
                          </a:rPr>
                          <m:t>,</m:t>
                        </m:r>
                        <m:r>
                          <a:rPr lang="en-US" altLang="zh-CN" sz="2100" i="1" dirty="0">
                            <a:latin typeface="Cambria Math" panose="02040503050406030204" pitchFamily="18" charset="0"/>
                            <a:ea typeface="+mn-ea"/>
                          </a:rPr>
                          <m:t> </m:t>
                        </m:r>
                        <m:sSub>
                          <m:sSubPr>
                            <m:ctrlPr>
                              <a:rPr lang="en-US" altLang="zh-CN" sz="2100" i="1" dirty="0" smtClean="0">
                                <a:latin typeface="Cambria Math" panose="02040503050406030204" pitchFamily="18" charset="0"/>
                                <a:ea typeface="+mn-ea"/>
                              </a:rPr>
                            </m:ctrlPr>
                          </m:sSubPr>
                          <m:e>
                            <m:r>
                              <a:rPr lang="en-US" altLang="zh-CN" sz="2100" b="0" i="1" dirty="0" smtClean="0">
                                <a:latin typeface="Cambria Math" panose="02040503050406030204" pitchFamily="18" charset="0"/>
                                <a:ea typeface="+mn-ea"/>
                              </a:rPr>
                              <m:t>𝑥</m:t>
                            </m:r>
                          </m:e>
                          <m:sub>
                            <m:r>
                              <a:rPr lang="en-US" altLang="zh-CN" sz="2100" i="1" dirty="0">
                                <a:latin typeface="Cambria Math" panose="02040503050406030204" pitchFamily="18" charset="0"/>
                                <a:ea typeface="+mn-ea"/>
                              </a:rPr>
                              <m:t>2</m:t>
                            </m:r>
                          </m:sub>
                        </m:sSub>
                        <m:r>
                          <a:rPr lang="en-US" altLang="zh-CN" sz="2100" b="0" i="1" dirty="0" smtClean="0">
                            <a:latin typeface="Cambria Math" panose="02040503050406030204" pitchFamily="18" charset="0"/>
                            <a:ea typeface="+mn-ea"/>
                          </a:rPr>
                          <m:t>,</m:t>
                        </m:r>
                        <m:r>
                          <a:rPr lang="en-US" altLang="zh-CN" sz="2100" i="1" dirty="0">
                            <a:latin typeface="Cambria Math" panose="02040503050406030204" pitchFamily="18" charset="0"/>
                            <a:ea typeface="+mn-ea"/>
                          </a:rPr>
                          <m:t> . . . </m:t>
                        </m:r>
                        <m:sSub>
                          <m:sSubPr>
                            <m:ctrlPr>
                              <a:rPr lang="en-US" altLang="zh-CN" sz="2100" i="1" dirty="0">
                                <a:latin typeface="Cambria Math" panose="02040503050406030204" pitchFamily="18" charset="0"/>
                                <a:ea typeface="+mn-ea"/>
                              </a:rPr>
                            </m:ctrlPr>
                          </m:sSubPr>
                          <m:e>
                            <m:r>
                              <a:rPr lang="en-US" altLang="zh-CN" sz="2100" b="0" i="1" dirty="0" smtClean="0">
                                <a:latin typeface="Cambria Math" panose="02040503050406030204" pitchFamily="18" charset="0"/>
                                <a:ea typeface="+mn-ea"/>
                              </a:rPr>
                              <m:t>𝑥</m:t>
                            </m:r>
                          </m:e>
                          <m:sub>
                            <m:r>
                              <a:rPr lang="en-US" altLang="zh-CN" sz="2100" i="1" dirty="0" err="1">
                                <a:latin typeface="Cambria Math" panose="02040503050406030204" pitchFamily="18" charset="0"/>
                                <a:ea typeface="+mn-ea"/>
                              </a:rPr>
                              <m:t>𝑛</m:t>
                            </m:r>
                          </m:sub>
                        </m:sSub>
                      </m:e>
                    </m:d>
                  </m:oMath>
                </a14:m>
                <a:endParaRPr lang="en-US" altLang="zh-CN" sz="2100" dirty="0" smtClean="0">
                  <a:latin typeface="+mn-ea"/>
                  <a:ea typeface="+mn-ea"/>
                </a:endParaRPr>
              </a:p>
              <a:p>
                <a:pPr lvl="1"/>
                <a:r>
                  <a:rPr lang="zh-CN" altLang="en-US" sz="2100" dirty="0" smtClean="0">
                    <a:latin typeface="+mn-ea"/>
                    <a:ea typeface="+mn-ea"/>
                  </a:rPr>
                  <a:t>评估</a:t>
                </a:r>
                <a:r>
                  <a:rPr lang="zh-CN" altLang="en-US" sz="2100" dirty="0">
                    <a:latin typeface="+mn-ea"/>
                    <a:ea typeface="+mn-ea"/>
                  </a:rPr>
                  <a:t>模型和观测序列之间的匹配</a:t>
                </a:r>
                <a:r>
                  <a:rPr lang="zh-CN" altLang="en-US" sz="2100" dirty="0" smtClean="0">
                    <a:latin typeface="+mn-ea"/>
                    <a:ea typeface="+mn-ea"/>
                  </a:rPr>
                  <a:t>程度</a:t>
                </a:r>
                <a:r>
                  <a:rPr lang="en-US" altLang="zh-CN" sz="2100" dirty="0" smtClean="0">
                    <a:latin typeface="+mn-ea"/>
                    <a:ea typeface="+mn-ea"/>
                  </a:rPr>
                  <a:t>: </a:t>
                </a:r>
                <a:r>
                  <a:rPr lang="zh-CN" altLang="en-US" sz="2100" dirty="0" smtClean="0">
                    <a:latin typeface="+mn-ea"/>
                    <a:ea typeface="+mn-ea"/>
                  </a:rPr>
                  <a:t>有效计算观测序列其产生的</a:t>
                </a:r>
                <a:r>
                  <a:rPr lang="zh-CN" altLang="en-US" sz="2100" dirty="0">
                    <a:latin typeface="+mn-ea"/>
                    <a:ea typeface="+mn-ea"/>
                  </a:rPr>
                  <a:t>概</a:t>
                </a:r>
                <a:r>
                  <a:rPr lang="zh-CN" altLang="en-US" sz="2100" dirty="0" smtClean="0">
                    <a:latin typeface="+mn-ea"/>
                    <a:ea typeface="+mn-ea"/>
                  </a:rPr>
                  <a:t>率</a:t>
                </a:r>
                <a:endParaRPr lang="en-US" altLang="zh-CN" sz="2100" dirty="0" smtClean="0">
                  <a:latin typeface="+mn-ea"/>
                  <a:ea typeface="+mn-ea"/>
                </a:endParaRPr>
              </a:p>
              <a:p>
                <a:pPr lvl="1"/>
                <a:endParaRPr lang="en-US" altLang="zh-CN" sz="2100" dirty="0">
                  <a:latin typeface="+mn-ea"/>
                  <a:ea typeface="+mn-ea"/>
                </a:endParaRPr>
              </a:p>
              <a:p>
                <a:pPr lvl="1"/>
                <a:endParaRPr lang="en-US" altLang="zh-CN" sz="2100" dirty="0" smtClean="0">
                  <a:latin typeface="+mn-ea"/>
                  <a:ea typeface="+mn-ea"/>
                </a:endParaRPr>
              </a:p>
              <a:p>
                <a:pPr lvl="1"/>
                <a:r>
                  <a:rPr lang="zh-CN" altLang="en-US" sz="2100" dirty="0" smtClean="0">
                    <a:latin typeface="+mn-ea"/>
                    <a:ea typeface="+mn-ea"/>
                  </a:rPr>
                  <a:t>根据</a:t>
                </a:r>
                <a:r>
                  <a:rPr lang="zh-CN" altLang="en-US" sz="2100" dirty="0">
                    <a:latin typeface="+mn-ea"/>
                    <a:ea typeface="+mn-ea"/>
                  </a:rPr>
                  <a:t>观测序列“推测”隐藏的模型</a:t>
                </a:r>
                <a:r>
                  <a:rPr lang="zh-CN" altLang="en-US" sz="2100" dirty="0" smtClean="0">
                    <a:latin typeface="+mn-ea"/>
                    <a:ea typeface="+mn-ea"/>
                  </a:rPr>
                  <a:t>状态</a:t>
                </a:r>
                <a14:m>
                  <m:oMath xmlns:m="http://schemas.openxmlformats.org/officeDocument/2006/math">
                    <m:r>
                      <a:rPr lang="en-US" altLang="zh-CN" sz="2100" b="0" i="0" dirty="0" smtClean="0">
                        <a:latin typeface="Cambria Math" panose="02040503050406030204" pitchFamily="18" charset="0"/>
                        <a:ea typeface="+mn-ea"/>
                      </a:rPr>
                      <m:t> </m:t>
                    </m:r>
                    <m:r>
                      <a:rPr lang="en-US" altLang="zh-CN" sz="2100" b="0" i="1" dirty="0" smtClean="0">
                        <a:latin typeface="Cambria Math" panose="02040503050406030204" pitchFamily="18" charset="0"/>
                        <a:ea typeface="+mn-ea"/>
                      </a:rPr>
                      <m:t>𝑦</m:t>
                    </m:r>
                    <m:r>
                      <a:rPr lang="en-US" altLang="zh-CN" sz="2100" i="1" dirty="0" smtClean="0">
                        <a:latin typeface="Cambria Math" panose="02040503050406030204" pitchFamily="18" charset="0"/>
                        <a:ea typeface="+mn-ea"/>
                      </a:rPr>
                      <m:t> =</m:t>
                    </m:r>
                    <m:d>
                      <m:dPr>
                        <m:begChr m:val="{"/>
                        <m:endChr m:val="}"/>
                        <m:ctrlPr>
                          <a:rPr lang="en-US" altLang="zh-CN" sz="2100" b="0" i="1" dirty="0" smtClean="0">
                            <a:latin typeface="Cambria Math" panose="02040503050406030204" pitchFamily="18" charset="0"/>
                            <a:ea typeface="+mn-ea"/>
                          </a:rPr>
                        </m:ctrlPr>
                      </m:dPr>
                      <m:e>
                        <m:sSub>
                          <m:sSubPr>
                            <m:ctrlPr>
                              <a:rPr lang="en-US" altLang="zh-CN" sz="2100" b="0" i="1" dirty="0" smtClean="0">
                                <a:latin typeface="Cambria Math" panose="02040503050406030204" pitchFamily="18" charset="0"/>
                                <a:ea typeface="+mn-ea"/>
                              </a:rPr>
                            </m:ctrlPr>
                          </m:sSubPr>
                          <m:e>
                            <m:r>
                              <a:rPr lang="en-US" altLang="zh-CN" sz="2100" b="0" i="1" dirty="0" smtClean="0">
                                <a:latin typeface="Cambria Math" panose="02040503050406030204" pitchFamily="18" charset="0"/>
                                <a:ea typeface="+mn-ea"/>
                              </a:rPr>
                              <m:t>𝑦</m:t>
                            </m:r>
                          </m:e>
                          <m:sub>
                            <m:r>
                              <a:rPr lang="en-US" altLang="zh-CN" sz="2100" i="1" dirty="0" smtClean="0">
                                <a:latin typeface="Cambria Math" panose="02040503050406030204" pitchFamily="18" charset="0"/>
                                <a:ea typeface="+mn-ea"/>
                              </a:rPr>
                              <m:t>1</m:t>
                            </m:r>
                          </m:sub>
                        </m:sSub>
                        <m:r>
                          <a:rPr lang="en-US" altLang="zh-CN" sz="2100" b="0" i="1" dirty="0" smtClean="0">
                            <a:latin typeface="Cambria Math" panose="02040503050406030204" pitchFamily="18" charset="0"/>
                            <a:ea typeface="+mn-ea"/>
                          </a:rPr>
                          <m:t>,</m:t>
                        </m:r>
                        <m:r>
                          <a:rPr lang="en-US" altLang="zh-CN" sz="2100" i="1" dirty="0" smtClean="0">
                            <a:latin typeface="Cambria Math" panose="02040503050406030204" pitchFamily="18" charset="0"/>
                            <a:ea typeface="+mn-ea"/>
                          </a:rPr>
                          <m:t> </m:t>
                        </m:r>
                        <m:sSub>
                          <m:sSubPr>
                            <m:ctrlPr>
                              <a:rPr lang="en-US" altLang="zh-CN" sz="2100" b="0" i="1" dirty="0" smtClean="0">
                                <a:latin typeface="Cambria Math" panose="02040503050406030204" pitchFamily="18" charset="0"/>
                                <a:ea typeface="+mn-ea"/>
                              </a:rPr>
                            </m:ctrlPr>
                          </m:sSubPr>
                          <m:e>
                            <m:r>
                              <a:rPr lang="en-US" altLang="zh-CN" sz="2100" b="0" i="1" dirty="0" smtClean="0">
                                <a:latin typeface="Cambria Math" panose="02040503050406030204" pitchFamily="18" charset="0"/>
                                <a:ea typeface="+mn-ea"/>
                              </a:rPr>
                              <m:t>𝑦</m:t>
                            </m:r>
                          </m:e>
                          <m:sub>
                            <m:r>
                              <a:rPr lang="en-US" altLang="zh-CN" sz="2100" i="1" dirty="0" smtClean="0">
                                <a:latin typeface="Cambria Math" panose="02040503050406030204" pitchFamily="18" charset="0"/>
                                <a:ea typeface="+mn-ea"/>
                              </a:rPr>
                              <m:t>2</m:t>
                            </m:r>
                          </m:sub>
                        </m:sSub>
                        <m:r>
                          <a:rPr lang="en-US" altLang="zh-CN" sz="2100" b="0" i="1" dirty="0" smtClean="0">
                            <a:latin typeface="Cambria Math" panose="02040503050406030204" pitchFamily="18" charset="0"/>
                            <a:ea typeface="+mn-ea"/>
                          </a:rPr>
                          <m:t>,</m:t>
                        </m:r>
                        <m:r>
                          <a:rPr lang="en-US" altLang="zh-CN" sz="2100" i="1" dirty="0" smtClean="0">
                            <a:latin typeface="Cambria Math" panose="02040503050406030204" pitchFamily="18" charset="0"/>
                            <a:ea typeface="+mn-ea"/>
                          </a:rPr>
                          <m:t> . . . </m:t>
                        </m:r>
                        <m:sSub>
                          <m:sSubPr>
                            <m:ctrlPr>
                              <a:rPr lang="en-US" altLang="zh-CN" sz="2100" b="0" i="1" dirty="0" smtClean="0">
                                <a:latin typeface="Cambria Math" panose="02040503050406030204" pitchFamily="18" charset="0"/>
                                <a:ea typeface="+mn-ea"/>
                              </a:rPr>
                            </m:ctrlPr>
                          </m:sSubPr>
                          <m:e>
                            <m:r>
                              <a:rPr lang="en-US" altLang="zh-CN" sz="2100" b="0" i="1" dirty="0" smtClean="0">
                                <a:latin typeface="Cambria Math" panose="02040503050406030204" pitchFamily="18" charset="0"/>
                                <a:ea typeface="+mn-ea"/>
                              </a:rPr>
                              <m:t>𝑦</m:t>
                            </m:r>
                          </m:e>
                          <m:sub>
                            <m:r>
                              <a:rPr lang="en-US" altLang="zh-CN" sz="2100" i="1" dirty="0" err="1">
                                <a:latin typeface="Cambria Math" panose="02040503050406030204" pitchFamily="18" charset="0"/>
                                <a:ea typeface="+mn-ea"/>
                              </a:rPr>
                              <m:t>𝑛</m:t>
                            </m:r>
                          </m:sub>
                        </m:sSub>
                      </m:e>
                    </m:d>
                  </m:oMath>
                </a14:m>
                <a:endParaRPr lang="en-US" altLang="zh-CN" sz="2100" dirty="0" smtClean="0">
                  <a:latin typeface="+mn-ea"/>
                  <a:ea typeface="+mn-ea"/>
                </a:endParaRPr>
              </a:p>
              <a:p>
                <a:pPr lvl="1"/>
                <a:endParaRPr lang="en-US" altLang="zh-CN" sz="2100" dirty="0">
                  <a:latin typeface="+mn-ea"/>
                  <a:ea typeface="+mn-ea"/>
                </a:endParaRPr>
              </a:p>
              <a:p>
                <a:pPr lvl="1"/>
                <a:r>
                  <a:rPr lang="zh-CN" altLang="en-US" sz="2100" dirty="0" smtClean="0">
                    <a:latin typeface="+mn-ea"/>
                    <a:ea typeface="+mn-ea"/>
                  </a:rPr>
                  <a:t>参数学习：如何</a:t>
                </a:r>
                <a:r>
                  <a:rPr lang="zh-CN" altLang="en-US" sz="2100" dirty="0">
                    <a:latin typeface="+mn-ea"/>
                    <a:ea typeface="+mn-ea"/>
                  </a:rPr>
                  <a:t>调整模型参数 </a:t>
                </a:r>
                <a14:m>
                  <m:oMath xmlns:m="http://schemas.openxmlformats.org/officeDocument/2006/math">
                    <m:r>
                      <a:rPr lang="el-GR" altLang="zh-CN" sz="2100" i="1" dirty="0" smtClean="0">
                        <a:latin typeface="Cambria Math" panose="02040503050406030204" pitchFamily="18" charset="0"/>
                        <a:ea typeface="+mn-ea"/>
                      </a:rPr>
                      <m:t>𝜆</m:t>
                    </m:r>
                    <m:r>
                      <a:rPr lang="el-GR" altLang="zh-CN" sz="2100" i="1" dirty="0" smtClean="0">
                        <a:latin typeface="Cambria Math" panose="02040503050406030204" pitchFamily="18" charset="0"/>
                        <a:ea typeface="+mn-ea"/>
                      </a:rPr>
                      <m:t> = [</m:t>
                    </m:r>
                    <m:r>
                      <a:rPr lang="en-US" altLang="zh-CN" sz="2100" i="1" dirty="0">
                        <a:latin typeface="Cambria Math" panose="02040503050406030204" pitchFamily="18" charset="0"/>
                        <a:ea typeface="+mn-ea"/>
                      </a:rPr>
                      <m:t>𝐴</m:t>
                    </m:r>
                    <m:r>
                      <a:rPr lang="en-US" altLang="zh-CN" sz="2100" i="1" dirty="0">
                        <a:latin typeface="Cambria Math" panose="02040503050406030204" pitchFamily="18" charset="0"/>
                        <a:ea typeface="+mn-ea"/>
                      </a:rPr>
                      <m:t>, </m:t>
                    </m:r>
                    <m:r>
                      <a:rPr lang="en-US" altLang="zh-CN" sz="2100" i="1" dirty="0">
                        <a:latin typeface="Cambria Math" panose="02040503050406030204" pitchFamily="18" charset="0"/>
                        <a:ea typeface="+mn-ea"/>
                      </a:rPr>
                      <m:t>𝐵</m:t>
                    </m:r>
                    <m:r>
                      <a:rPr lang="en-US" altLang="zh-CN" sz="2100" i="1" dirty="0">
                        <a:latin typeface="Cambria Math" panose="02040503050406030204" pitchFamily="18" charset="0"/>
                        <a:ea typeface="+mn-ea"/>
                      </a:rPr>
                      <m:t>, </m:t>
                    </m:r>
                    <m:r>
                      <a:rPr lang="el-GR" altLang="zh-CN" sz="2100" i="1" dirty="0">
                        <a:latin typeface="Cambria Math" panose="02040503050406030204" pitchFamily="18" charset="0"/>
                        <a:ea typeface="+mn-ea"/>
                      </a:rPr>
                      <m:t>𝜋</m:t>
                    </m:r>
                    <m:r>
                      <a:rPr lang="el-GR" altLang="zh-CN" sz="2100" i="1" dirty="0">
                        <a:latin typeface="Cambria Math" panose="02040503050406030204" pitchFamily="18" charset="0"/>
                        <a:ea typeface="+mn-ea"/>
                      </a:rPr>
                      <m:t>]</m:t>
                    </m:r>
                  </m:oMath>
                </a14:m>
                <a:r>
                  <a:rPr lang="zh-CN" altLang="en-US" sz="2100" dirty="0">
                    <a:latin typeface="+mn-ea"/>
                    <a:ea typeface="+mn-ea"/>
                  </a:rPr>
                  <a:t>以使得该序列出现的概率 </a:t>
                </a:r>
                <a:r>
                  <a:rPr lang="zh-CN" altLang="en-US" sz="2100" dirty="0" smtClean="0">
                    <a:latin typeface="+mn-ea"/>
                    <a:ea typeface="+mn-ea"/>
                  </a:rPr>
                  <a:t>    </a:t>
                </a:r>
                <a:r>
                  <a:rPr lang="en-US" altLang="zh-CN" sz="2100" dirty="0">
                    <a:latin typeface="+mn-ea"/>
                    <a:ea typeface="+mn-ea"/>
                  </a:rPr>
                  <a:t> </a:t>
                </a:r>
                <a:r>
                  <a:rPr lang="zh-CN" altLang="en-US" sz="2100" dirty="0" smtClean="0">
                    <a:latin typeface="+mn-ea"/>
                    <a:ea typeface="+mn-ea"/>
                  </a:rPr>
                  <a:t>最大</a:t>
                </a:r>
                <a:endParaRPr lang="zh-CN" altLang="en-US" sz="2100" dirty="0">
                  <a:latin typeface="+mn-ea"/>
                  <a:ea typeface="+mn-ea"/>
                </a:endParaRPr>
              </a:p>
            </p:txBody>
          </p:sp>
        </mc:Choice>
        <mc:Fallback xmlns="">
          <p:sp>
            <p:nvSpPr>
              <p:cNvPr id="4" name="内容占位符 3"/>
              <p:cNvSpPr>
                <a:spLocks noGrp="1" noRot="1" noChangeAspect="1" noMove="1" noResize="1" noEditPoints="1" noAdjustHandles="1" noChangeArrowheads="1" noChangeShapeType="1" noTextEdit="1"/>
              </p:cNvSpPr>
              <p:nvPr>
                <p:ph sz="half" idx="1"/>
              </p:nvPr>
            </p:nvSpPr>
            <p:spPr>
              <a:blipFill rotWithShape="0">
                <a:blip r:embed="rId3"/>
                <a:stretch>
                  <a:fillRect l="-2308" t="-2239" b="-12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内容占位符 4"/>
              <p:cNvSpPr>
                <a:spLocks noGrp="1"/>
              </p:cNvSpPr>
              <p:nvPr>
                <p:ph sz="half" idx="2"/>
              </p:nvPr>
            </p:nvSpPr>
            <p:spPr>
              <a:xfrm>
                <a:off x="4629150" y="1279525"/>
                <a:ext cx="4260850" cy="3761761"/>
              </a:xfrm>
            </p:spPr>
            <p:txBody>
              <a:bodyPr>
                <a:normAutofit/>
              </a:bodyPr>
              <a:lstStyle/>
              <a:p>
                <a:r>
                  <a:rPr lang="zh-CN" altLang="en-US" sz="2100" dirty="0" smtClean="0"/>
                  <a:t>具体应用</a:t>
                </a:r>
                <a:endParaRPr lang="en-US" altLang="zh-CN" sz="2100" dirty="0" smtClean="0"/>
              </a:p>
              <a:p>
                <a:pPr lvl="1"/>
                <a:r>
                  <a:rPr lang="zh-CN" altLang="en-US" sz="2100" dirty="0" smtClean="0"/>
                  <a:t>根据以往的观测序列</a:t>
                </a:r>
                <a14:m>
                  <m:oMath xmlns:m="http://schemas.openxmlformats.org/officeDocument/2006/math">
                    <m:r>
                      <m:rPr>
                        <m:sty m:val="p"/>
                      </m:rPr>
                      <a:rPr lang="en-US" altLang="zh-CN" sz="2100" i="1" dirty="0">
                        <a:latin typeface="Cambria Math" panose="02040503050406030204" pitchFamily="18" charset="0"/>
                      </a:rPr>
                      <m:t>x</m:t>
                    </m:r>
                    <m:r>
                      <a:rPr lang="en-US" altLang="zh-CN" sz="2100" i="1" dirty="0">
                        <a:latin typeface="Cambria Math" panose="02040503050406030204" pitchFamily="18" charset="0"/>
                      </a:rPr>
                      <m:t> =</m:t>
                    </m:r>
                    <m:d>
                      <m:dPr>
                        <m:begChr m:val="{"/>
                        <m:endChr m:val="}"/>
                        <m:ctrlPr>
                          <a:rPr lang="en-US" altLang="zh-CN" sz="2100" i="1" dirty="0">
                            <a:latin typeface="Cambria Math" panose="02040503050406030204" pitchFamily="18" charset="0"/>
                          </a:rPr>
                        </m:ctrlPr>
                      </m:dPr>
                      <m:e>
                        <m:sSub>
                          <m:sSubPr>
                            <m:ctrlPr>
                              <a:rPr lang="en-US" altLang="zh-CN" sz="2100" i="1" dirty="0">
                                <a:latin typeface="Cambria Math" panose="02040503050406030204" pitchFamily="18" charset="0"/>
                              </a:rPr>
                            </m:ctrlPr>
                          </m:sSubPr>
                          <m:e>
                            <m:r>
                              <a:rPr lang="en-US" altLang="zh-CN" sz="2100" i="1" dirty="0">
                                <a:latin typeface="Cambria Math" panose="02040503050406030204" pitchFamily="18" charset="0"/>
                              </a:rPr>
                              <m:t>𝑥</m:t>
                            </m:r>
                          </m:e>
                          <m:sub>
                            <m:r>
                              <a:rPr lang="en-US" altLang="zh-CN" sz="2100" i="1" dirty="0">
                                <a:latin typeface="Cambria Math" panose="02040503050406030204" pitchFamily="18" charset="0"/>
                              </a:rPr>
                              <m:t>1</m:t>
                            </m:r>
                          </m:sub>
                        </m:sSub>
                        <m:r>
                          <a:rPr lang="en-US" altLang="zh-CN" sz="2100" i="1" dirty="0">
                            <a:latin typeface="Cambria Math" panose="02040503050406030204" pitchFamily="18" charset="0"/>
                          </a:rPr>
                          <m:t>, </m:t>
                        </m:r>
                        <m:sSub>
                          <m:sSubPr>
                            <m:ctrlPr>
                              <a:rPr lang="en-US" altLang="zh-CN" sz="2100" i="1" dirty="0">
                                <a:latin typeface="Cambria Math" panose="02040503050406030204" pitchFamily="18" charset="0"/>
                              </a:rPr>
                            </m:ctrlPr>
                          </m:sSubPr>
                          <m:e>
                            <m:r>
                              <a:rPr lang="en-US" altLang="zh-CN" sz="2100" i="1" dirty="0">
                                <a:latin typeface="Cambria Math" panose="02040503050406030204" pitchFamily="18" charset="0"/>
                              </a:rPr>
                              <m:t>𝑥</m:t>
                            </m:r>
                          </m:e>
                          <m:sub>
                            <m:r>
                              <a:rPr lang="en-US" altLang="zh-CN" sz="2100" i="1" dirty="0">
                                <a:latin typeface="Cambria Math" panose="02040503050406030204" pitchFamily="18" charset="0"/>
                              </a:rPr>
                              <m:t>2</m:t>
                            </m:r>
                          </m:sub>
                        </m:sSub>
                        <m:r>
                          <a:rPr lang="en-US" altLang="zh-CN" sz="2100" i="1" dirty="0">
                            <a:latin typeface="Cambria Math" panose="02040503050406030204" pitchFamily="18" charset="0"/>
                          </a:rPr>
                          <m:t>, . . . </m:t>
                        </m:r>
                        <m:sSub>
                          <m:sSubPr>
                            <m:ctrlPr>
                              <a:rPr lang="en-US" altLang="zh-CN" sz="2100" i="1" dirty="0">
                                <a:latin typeface="Cambria Math" panose="02040503050406030204" pitchFamily="18" charset="0"/>
                              </a:rPr>
                            </m:ctrlPr>
                          </m:sSubPr>
                          <m:e>
                            <m:r>
                              <a:rPr lang="en-US" altLang="zh-CN" sz="2100" i="1" dirty="0">
                                <a:latin typeface="Cambria Math" panose="02040503050406030204" pitchFamily="18" charset="0"/>
                              </a:rPr>
                              <m:t>𝑥</m:t>
                            </m:r>
                          </m:e>
                          <m:sub>
                            <m:r>
                              <a:rPr lang="en-US" altLang="zh-CN" sz="2100" i="1" dirty="0" err="1">
                                <a:latin typeface="Cambria Math" panose="02040503050406030204" pitchFamily="18" charset="0"/>
                              </a:rPr>
                              <m:t>𝑛</m:t>
                            </m:r>
                          </m:sub>
                        </m:sSub>
                      </m:e>
                    </m:d>
                  </m:oMath>
                </a14:m>
                <a:r>
                  <a:rPr lang="zh-CN" altLang="en-US" sz="2100" dirty="0"/>
                  <a:t>预测当前时刻最</a:t>
                </a:r>
                <a:r>
                  <a:rPr lang="zh-CN" altLang="en-US" sz="2100" dirty="0" smtClean="0"/>
                  <a:t>有可</a:t>
                </a:r>
                <a:r>
                  <a:rPr lang="zh-CN" altLang="en-US" sz="2100" dirty="0"/>
                  <a:t>能的</a:t>
                </a:r>
                <a:r>
                  <a:rPr lang="zh-CN" altLang="en-US" sz="2100" dirty="0" smtClean="0"/>
                  <a:t>观测值</a:t>
                </a:r>
                <a14:m>
                  <m:oMath xmlns:m="http://schemas.openxmlformats.org/officeDocument/2006/math">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pitchFamily="18" charset="0"/>
                          </a:rPr>
                          <m:t>𝑥</m:t>
                        </m:r>
                      </m:e>
                      <m:sub>
                        <m:r>
                          <a:rPr lang="en-US" altLang="zh-CN" sz="2100" i="1" dirty="0" smtClean="0">
                            <a:latin typeface="Cambria Math" panose="02040503050406030204" pitchFamily="18" charset="0"/>
                          </a:rPr>
                          <m:t>𝑛</m:t>
                        </m:r>
                      </m:sub>
                    </m:sSub>
                  </m:oMath>
                </a14:m>
                <a:endParaRPr lang="en-US" altLang="zh-CN" sz="2100" dirty="0" smtClean="0"/>
              </a:p>
              <a:p>
                <a:endParaRPr lang="en-US" altLang="zh-CN" sz="2100" dirty="0"/>
              </a:p>
              <a:p>
                <a:pPr lvl="1"/>
                <a:r>
                  <a:rPr lang="zh-CN" altLang="en-US" sz="2100" dirty="0" smtClean="0"/>
                  <a:t>语音识别：根据</a:t>
                </a:r>
                <a:r>
                  <a:rPr lang="zh-CN" altLang="en-US" sz="2100" dirty="0"/>
                  <a:t>观</a:t>
                </a:r>
                <a:r>
                  <a:rPr lang="zh-CN" altLang="en-US" sz="2100" dirty="0" smtClean="0"/>
                  <a:t>测的语音信</a:t>
                </a:r>
                <a:r>
                  <a:rPr lang="zh-CN" altLang="en-US" sz="2100" dirty="0"/>
                  <a:t>号推测最有可能的状态序列（即：对应的文字</a:t>
                </a:r>
                <a:r>
                  <a:rPr lang="zh-CN" altLang="en-US" sz="2100" dirty="0" smtClean="0"/>
                  <a:t>）</a:t>
                </a:r>
                <a:endParaRPr lang="en-US" altLang="zh-CN" sz="2100" dirty="0" smtClean="0"/>
              </a:p>
              <a:p>
                <a:endParaRPr lang="en-US" altLang="zh-CN" sz="2100" dirty="0"/>
              </a:p>
              <a:p>
                <a:pPr lvl="1"/>
                <a:r>
                  <a:rPr lang="zh-CN" altLang="en-US" sz="2100" dirty="0" smtClean="0"/>
                  <a:t>通过数据学习参数（模型训练）</a:t>
                </a:r>
                <a:endParaRPr lang="zh-CN" altLang="en-US" sz="2100" dirty="0"/>
              </a:p>
            </p:txBody>
          </p:sp>
        </mc:Choice>
        <mc:Fallback xmlns="">
          <p:sp>
            <p:nvSpPr>
              <p:cNvPr id="5" name="内容占位符 4"/>
              <p:cNvSpPr>
                <a:spLocks noGrp="1" noRot="1" noChangeAspect="1" noMove="1" noResize="1" noEditPoints="1" noAdjustHandles="1" noChangeArrowheads="1" noChangeShapeType="1" noTextEdit="1"/>
              </p:cNvSpPr>
              <p:nvPr>
                <p:ph sz="half" idx="2"/>
              </p:nvPr>
            </p:nvSpPr>
            <p:spPr>
              <a:xfrm>
                <a:off x="4629150" y="1279525"/>
                <a:ext cx="4260850" cy="3761761"/>
              </a:xfrm>
              <a:blipFill rotWithShape="0">
                <a:blip r:embed="rId4"/>
                <a:stretch>
                  <a:fillRect l="-2146" t="-3404" r="-1431" b="-1459"/>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smtClean="0"/>
              <a:t>HMM</a:t>
            </a:r>
            <a:r>
              <a:rPr lang="zh-CN" altLang="en-US" dirty="0" smtClean="0"/>
              <a:t>的基本问题</a:t>
            </a:r>
            <a:endParaRPr lang="zh-CN" altLang="en-US" dirty="0"/>
          </a:p>
        </p:txBody>
      </p:sp>
      <p:graphicFrame>
        <p:nvGraphicFramePr>
          <p:cNvPr id="9" name="对象 8"/>
          <p:cNvGraphicFramePr>
            <a:graphicFrameLocks noChangeAspect="1"/>
          </p:cNvGraphicFramePr>
          <p:nvPr>
            <p:extLst>
              <p:ext uri="{D42A27DB-BD31-4B8C-83A1-F6EECF244321}">
                <p14:modId xmlns:p14="http://schemas.microsoft.com/office/powerpoint/2010/main" val="465669867"/>
              </p:ext>
            </p:extLst>
          </p:nvPr>
        </p:nvGraphicFramePr>
        <p:xfrm>
          <a:off x="1049338" y="2733367"/>
          <a:ext cx="960437" cy="331039"/>
        </p:xfrm>
        <a:graphic>
          <a:graphicData uri="http://schemas.openxmlformats.org/presentationml/2006/ole">
            <mc:AlternateContent xmlns:mc="http://schemas.openxmlformats.org/markup-compatibility/2006">
              <mc:Choice xmlns:v="urn:schemas-microsoft-com:vml" Requires="v">
                <p:oleObj spid="_x0000_s6405" name="Formula" r:id="rId5" imgW="489600" imgH="167760" progId="Equation.Ribbit">
                  <p:embed/>
                </p:oleObj>
              </mc:Choice>
              <mc:Fallback>
                <p:oleObj name="Formula" r:id="rId5" imgW="489600" imgH="167760" progId="Equation.Ribbit">
                  <p:embed/>
                  <p:pic>
                    <p:nvPicPr>
                      <p:cNvPr id="0" name=""/>
                      <p:cNvPicPr/>
                      <p:nvPr/>
                    </p:nvPicPr>
                    <p:blipFill>
                      <a:blip r:embed="rId6"/>
                      <a:stretch>
                        <a:fillRect/>
                      </a:stretch>
                    </p:blipFill>
                    <p:spPr>
                      <a:xfrm>
                        <a:off x="1049338" y="2733367"/>
                        <a:ext cx="960437" cy="331039"/>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652342615"/>
              </p:ext>
            </p:extLst>
          </p:nvPr>
        </p:nvGraphicFramePr>
        <p:xfrm>
          <a:off x="3209005" y="5365358"/>
          <a:ext cx="829935" cy="286058"/>
        </p:xfrm>
        <a:graphic>
          <a:graphicData uri="http://schemas.openxmlformats.org/presentationml/2006/ole">
            <mc:AlternateContent xmlns:mc="http://schemas.openxmlformats.org/markup-compatibility/2006">
              <mc:Choice xmlns:v="urn:schemas-microsoft-com:vml" Requires="v">
                <p:oleObj spid="_x0000_s6406" name="Formula" r:id="rId7" imgW="489600" imgH="167760" progId="Equation.Ribbit">
                  <p:embed/>
                </p:oleObj>
              </mc:Choice>
              <mc:Fallback>
                <p:oleObj name="Formula" r:id="rId7" imgW="489600" imgH="167760" progId="Equation.Ribbit">
                  <p:embed/>
                  <p:pic>
                    <p:nvPicPr>
                      <p:cNvPr id="0" name=""/>
                      <p:cNvPicPr/>
                      <p:nvPr/>
                    </p:nvPicPr>
                    <p:blipFill>
                      <a:blip r:embed="rId6"/>
                      <a:stretch>
                        <a:fillRect/>
                      </a:stretch>
                    </p:blipFill>
                    <p:spPr>
                      <a:xfrm>
                        <a:off x="3209005" y="5365358"/>
                        <a:ext cx="829935" cy="286058"/>
                      </a:xfrm>
                      <a:prstGeom prst="rect">
                        <a:avLst/>
                      </a:prstGeom>
                    </p:spPr>
                  </p:pic>
                </p:oleObj>
              </mc:Fallback>
            </mc:AlternateContent>
          </a:graphicData>
        </a:graphic>
      </p:graphicFrame>
    </p:spTree>
    <p:extLst>
      <p:ext uri="{BB962C8B-B14F-4D97-AF65-F5344CB8AC3E}">
        <p14:creationId xmlns:p14="http://schemas.microsoft.com/office/powerpoint/2010/main" val="12948641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马尔可夫随机场</a:t>
            </a:r>
            <a:endParaRPr lang="zh-CN" altLang="en-US" dirty="0"/>
          </a:p>
        </p:txBody>
      </p:sp>
      <p:sp>
        <p:nvSpPr>
          <p:cNvPr id="6" name="内容占位符 5"/>
          <p:cNvSpPr>
            <a:spLocks noGrp="1"/>
          </p:cNvSpPr>
          <p:nvPr>
            <p:ph idx="1"/>
          </p:nvPr>
        </p:nvSpPr>
        <p:spPr>
          <a:xfrm>
            <a:off x="260350" y="1266825"/>
            <a:ext cx="8454672" cy="4671131"/>
          </a:xfrm>
        </p:spPr>
        <p:txBody>
          <a:bodyPr>
            <a:normAutofit/>
          </a:bodyPr>
          <a:lstStyle/>
          <a:p>
            <a:r>
              <a:rPr lang="zh-CN" altLang="en-US" sz="2400" dirty="0" smtClean="0"/>
              <a:t>马尔可夫随机场（</a:t>
            </a:r>
            <a:r>
              <a:rPr lang="en-US" altLang="zh-CN" sz="2400" dirty="0" smtClean="0"/>
              <a:t>Markov Random Field</a:t>
            </a:r>
            <a:r>
              <a:rPr lang="zh-CN" altLang="en-US" sz="2400" dirty="0" smtClean="0"/>
              <a:t>，</a:t>
            </a:r>
            <a:r>
              <a:rPr lang="en-US" altLang="zh-CN" sz="2400" dirty="0" smtClean="0"/>
              <a:t>MRF</a:t>
            </a:r>
            <a:r>
              <a:rPr lang="zh-CN" altLang="en-US" sz="2400" dirty="0" smtClean="0"/>
              <a:t>）</a:t>
            </a:r>
            <a:endParaRPr lang="en-US" altLang="zh-CN" sz="2400" dirty="0" smtClean="0"/>
          </a:p>
          <a:p>
            <a:pPr lvl="1"/>
            <a:r>
              <a:rPr lang="zh-CN" altLang="en-US" sz="2400" dirty="0" smtClean="0"/>
              <a:t>是典型的马尔可夫网</a:t>
            </a:r>
            <a:endParaRPr lang="en-US" altLang="zh-CN" sz="2400" dirty="0" smtClean="0"/>
          </a:p>
          <a:p>
            <a:pPr lvl="1"/>
            <a:r>
              <a:rPr lang="zh-CN" altLang="en-US" sz="2400" dirty="0"/>
              <a:t>著</a:t>
            </a:r>
            <a:r>
              <a:rPr lang="zh-CN" altLang="en-US" sz="2400" dirty="0" smtClean="0"/>
              <a:t>名的</a:t>
            </a:r>
            <a:r>
              <a:rPr lang="zh-CN" altLang="en-US" sz="2400" b="1" dirty="0" smtClean="0"/>
              <a:t>无向图</a:t>
            </a:r>
            <a:r>
              <a:rPr lang="zh-CN" altLang="en-US" sz="2400" dirty="0" smtClean="0"/>
              <a:t>模型</a:t>
            </a:r>
            <a:endParaRPr lang="en-US" altLang="zh-CN" sz="2400" dirty="0" smtClean="0"/>
          </a:p>
          <a:p>
            <a:pPr lvl="1"/>
            <a:endParaRPr lang="en-US" altLang="zh-CN" sz="2400" dirty="0" smtClean="0"/>
          </a:p>
          <a:p>
            <a:pPr lvl="1"/>
            <a:endParaRPr lang="en-US" altLang="zh-CN" sz="2400" dirty="0" smtClean="0"/>
          </a:p>
          <a:p>
            <a:r>
              <a:rPr lang="zh-CN" altLang="en-US" sz="2400" dirty="0"/>
              <a:t>图</a:t>
            </a:r>
            <a:r>
              <a:rPr lang="zh-CN" altLang="en-US" sz="2400" dirty="0" smtClean="0"/>
              <a:t>模型表示：</a:t>
            </a:r>
            <a:endParaRPr lang="en-US" altLang="zh-CN" sz="2400" dirty="0" smtClean="0"/>
          </a:p>
          <a:p>
            <a:pPr lvl="1"/>
            <a:r>
              <a:rPr lang="zh-CN" altLang="en-US" sz="2400" dirty="0" smtClean="0"/>
              <a:t>结点表示变量（集），边表示依赖关系</a:t>
            </a:r>
            <a:endParaRPr lang="en-US" altLang="zh-CN" sz="2400" dirty="0" smtClean="0"/>
          </a:p>
          <a:p>
            <a:pPr lvl="1"/>
            <a:r>
              <a:rPr lang="zh-CN" altLang="en-US" sz="2400" dirty="0" smtClean="0"/>
              <a:t>有一组势函数（</a:t>
            </a:r>
            <a:r>
              <a:rPr lang="en-US" altLang="zh-CN" sz="2400" dirty="0" smtClean="0"/>
              <a:t>Potential Functions)</a:t>
            </a:r>
            <a:r>
              <a:rPr lang="zh-CN" altLang="en-US" sz="2400" dirty="0" smtClean="0"/>
              <a:t>，亦称“因子”（</a:t>
            </a:r>
            <a:r>
              <a:rPr lang="en-US" altLang="zh-CN" sz="2400" dirty="0" smtClean="0"/>
              <a:t>factor</a:t>
            </a:r>
            <a:r>
              <a:rPr lang="zh-CN" altLang="en-US" sz="2400" dirty="0" smtClean="0"/>
              <a:t>），这是定义在变量子集上的非负实函数，主要用于定义概率分布函数</a:t>
            </a:r>
            <a:endParaRPr lang="en-US" altLang="zh-CN" sz="2400" dirty="0"/>
          </a:p>
          <a:p>
            <a:pPr lvl="1"/>
            <a:endParaRPr lang="en-US" altLang="zh-CN" sz="2400" dirty="0" smtClean="0"/>
          </a:p>
          <a:p>
            <a:pPr lvl="1"/>
            <a:endParaRPr lang="en-US" altLang="zh-CN" sz="2400" dirty="0" smtClean="0"/>
          </a:p>
        </p:txBody>
      </p:sp>
      <p:pic>
        <p:nvPicPr>
          <p:cNvPr id="3" name="图片 2"/>
          <p:cNvPicPr>
            <a:picLocks noChangeAspect="1"/>
          </p:cNvPicPr>
          <p:nvPr/>
        </p:nvPicPr>
        <p:blipFill>
          <a:blip r:embed="rId2"/>
          <a:stretch>
            <a:fillRect/>
          </a:stretch>
        </p:blipFill>
        <p:spPr>
          <a:xfrm>
            <a:off x="5805789" y="1878388"/>
            <a:ext cx="2766711" cy="1724002"/>
          </a:xfrm>
          <a:prstGeom prst="rect">
            <a:avLst/>
          </a:prstGeom>
        </p:spPr>
      </p:pic>
    </p:spTree>
    <p:extLst>
      <p:ext uri="{BB962C8B-B14F-4D97-AF65-F5344CB8AC3E}">
        <p14:creationId xmlns:p14="http://schemas.microsoft.com/office/powerpoint/2010/main" val="218070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马尔可夫随机场</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a:xfrm>
                <a:off x="260350" y="1266825"/>
                <a:ext cx="8454672" cy="4943475"/>
              </a:xfrm>
            </p:spPr>
            <p:txBody>
              <a:bodyPr>
                <a:normAutofit/>
              </a:bodyPr>
              <a:lstStyle/>
              <a:p>
                <a:r>
                  <a:rPr lang="zh-CN" altLang="en-US" dirty="0" smtClean="0"/>
                  <a:t>马尔可夫随机场（</a:t>
                </a:r>
                <a:r>
                  <a:rPr lang="en-US" altLang="zh-CN" dirty="0" smtClean="0"/>
                  <a:t>Markov Random Field</a:t>
                </a:r>
                <a:r>
                  <a:rPr lang="zh-CN" altLang="en-US" dirty="0" smtClean="0"/>
                  <a:t>，</a:t>
                </a:r>
                <a:r>
                  <a:rPr lang="en-US" altLang="zh-CN" dirty="0" smtClean="0"/>
                  <a:t>MRF</a:t>
                </a:r>
                <a:r>
                  <a:rPr lang="zh-CN" altLang="en-US" dirty="0" smtClean="0"/>
                  <a:t>）</a:t>
                </a:r>
                <a:endParaRPr lang="en-US" altLang="zh-CN" dirty="0" smtClean="0"/>
              </a:p>
              <a:p>
                <a:r>
                  <a:rPr lang="zh-CN" altLang="en-US" dirty="0" smtClean="0"/>
                  <a:t>分布形式化：</a:t>
                </a:r>
                <a:endParaRPr lang="en-US" altLang="zh-CN" dirty="0" smtClean="0"/>
              </a:p>
              <a:p>
                <a:pPr lvl="1"/>
                <a:r>
                  <a:rPr lang="zh-CN" altLang="en-US" dirty="0" smtClean="0"/>
                  <a:t>使用基于</a:t>
                </a:r>
                <a:r>
                  <a:rPr lang="zh-CN" altLang="en-US" b="1" dirty="0" smtClean="0">
                    <a:solidFill>
                      <a:srgbClr val="FF0000"/>
                    </a:solidFill>
                    <a:latin typeface="微软雅黑" panose="020B0503020204020204" pitchFamily="34" charset="-122"/>
                    <a:ea typeface="微软雅黑" panose="020B0503020204020204" pitchFamily="34" charset="-122"/>
                  </a:rPr>
                  <a:t>极大团</a:t>
                </a:r>
                <a:r>
                  <a:rPr lang="zh-CN" altLang="en-US" dirty="0" smtClean="0"/>
                  <a:t>的势函数（因子）</a:t>
                </a:r>
                <a:endParaRPr lang="en-US" altLang="zh-CN" dirty="0" smtClean="0"/>
              </a:p>
              <a:p>
                <a:pPr lvl="2"/>
                <a:r>
                  <a:rPr lang="zh-CN" altLang="en-US" dirty="0" smtClean="0"/>
                  <a:t>对于图中结点的一个子集，若其中任意两结点间都有边连接，则称该结点子集为一个“团”（</a:t>
                </a:r>
                <a:r>
                  <a:rPr lang="en-US" altLang="zh-CN" dirty="0" smtClean="0"/>
                  <a:t>clique</a:t>
                </a:r>
                <a:r>
                  <a:rPr lang="zh-CN" altLang="en-US" dirty="0" smtClean="0"/>
                  <a:t>）。若一个团中加入另外任何一个结点都不再形成团，则称该团为“极大团”（</a:t>
                </a:r>
                <a:r>
                  <a:rPr lang="en-US" altLang="zh-CN" dirty="0" smtClean="0"/>
                  <a:t>maximal clique)</a:t>
                </a:r>
              </a:p>
              <a:p>
                <a:pPr lvl="2"/>
                <a:r>
                  <a:rPr lang="zh-CN" altLang="en-US" dirty="0"/>
                  <a:t>图</a:t>
                </a:r>
                <a:r>
                  <a:rPr lang="zh-CN" altLang="en-US" dirty="0" smtClean="0"/>
                  <a:t>中</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oMath>
                </a14:m>
                <a:r>
                  <a:rPr lang="en-US" altLang="zh-CN" dirty="0" smtClean="0"/>
                  <a:t>, </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6</m:t>
                            </m:r>
                          </m:sub>
                        </m:sSub>
                      </m:e>
                    </m:d>
                  </m:oMath>
                </a14:m>
                <a:r>
                  <a:rPr lang="en-US" altLang="zh-CN" dirty="0" smtClean="0"/>
                  <a:t>, </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5</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6</m:t>
                            </m:r>
                          </m:sub>
                        </m:sSub>
                      </m:e>
                    </m:d>
                    <m:r>
                      <a:rPr lang="zh-CN" altLang="en-US" i="1">
                        <a:latin typeface="Cambria Math" panose="02040503050406030204" pitchFamily="18" charset="0"/>
                      </a:rPr>
                      <m:t>等</m:t>
                    </m:r>
                  </m:oMath>
                </a14:m>
                <a:r>
                  <a:rPr lang="zh-CN" altLang="en-US" dirty="0" smtClean="0"/>
                  <a:t>为团</a:t>
                </a:r>
                <a:endParaRPr lang="en-US" altLang="zh-CN" dirty="0" smtClean="0"/>
              </a:p>
              <a:p>
                <a:pPr lvl="2"/>
                <a:r>
                  <a:rPr lang="zh-CN" altLang="en-US" dirty="0" smtClean="0"/>
                  <a:t>图中</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6</m:t>
                            </m:r>
                          </m:sub>
                        </m:sSub>
                      </m:e>
                    </m:d>
                  </m:oMath>
                </a14:m>
                <a:r>
                  <a:rPr lang="zh-CN" altLang="en-US" dirty="0" smtClean="0"/>
                  <a:t>不是极大团</a:t>
                </a:r>
                <a:endParaRPr lang="en-US" altLang="zh-CN" dirty="0" smtClean="0"/>
              </a:p>
              <a:p>
                <a:pPr lvl="2"/>
                <a:r>
                  <a:rPr lang="zh-CN" altLang="en-US" dirty="0"/>
                  <a:t>每</a:t>
                </a:r>
                <a:r>
                  <a:rPr lang="zh-CN" altLang="en-US" dirty="0" smtClean="0"/>
                  <a:t>个结点至少出现在一个极大团中</a:t>
                </a:r>
                <a:endParaRPr lang="en-US" altLang="zh-CN" dirty="0"/>
              </a:p>
              <a:p>
                <a:pPr lvl="2"/>
                <a:endParaRPr lang="en-US" altLang="zh-CN" dirty="0" smtClean="0"/>
              </a:p>
              <a:p>
                <a:pPr lvl="2"/>
                <a:endParaRPr lang="en-US" altLang="zh-CN" dirty="0"/>
              </a:p>
              <a:p>
                <a:pPr lvl="2"/>
                <a:endParaRPr lang="en-US" altLang="zh-CN" dirty="0"/>
              </a:p>
              <a:p>
                <a:pPr lvl="1"/>
                <a:r>
                  <a:rPr lang="zh-CN" altLang="en-US" dirty="0" smtClean="0"/>
                  <a:t>多个变量之间的连续分布可基于团分解为多个因子的</a:t>
                </a:r>
                <a:r>
                  <a:rPr lang="zh-CN" altLang="en-US" b="1" dirty="0">
                    <a:latin typeface="微软雅黑" panose="020B0503020204020204" pitchFamily="34" charset="-122"/>
                    <a:ea typeface="微软雅黑" panose="020B0503020204020204" pitchFamily="34" charset="-122"/>
                  </a:rPr>
                  <a:t>乘积</a:t>
                </a:r>
                <a:endParaRPr lang="en-US" altLang="zh-CN" b="1" dirty="0">
                  <a:latin typeface="微软雅黑" panose="020B0503020204020204" pitchFamily="34" charset="-122"/>
                  <a:ea typeface="微软雅黑" panose="020B0503020204020204" pitchFamily="34" charset="-122"/>
                </a:endParaRPr>
              </a:p>
              <a:p>
                <a:pPr lvl="1"/>
                <a:endParaRPr lang="en-US" altLang="zh-CN" dirty="0" smtClean="0"/>
              </a:p>
              <a:p>
                <a:pPr lvl="1"/>
                <a:endParaRPr lang="en-US" altLang="zh-CN" dirty="0"/>
              </a:p>
              <a:p>
                <a:pPr lvl="1"/>
                <a:endParaRPr lang="en-US" altLang="zh-CN" dirty="0" smtClean="0"/>
              </a:p>
              <a:p>
                <a:pPr lvl="1"/>
                <a:endParaRPr lang="en-US" altLang="zh-CN" dirty="0"/>
              </a:p>
              <a:p>
                <a:pPr marL="325800" lvl="1" indent="0">
                  <a:buNone/>
                </a:pPr>
                <a:endParaRPr lang="en-US" altLang="zh-CN" dirty="0" smtClean="0"/>
              </a:p>
              <a:p>
                <a:pPr lvl="1"/>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xfrm>
                <a:off x="260350" y="1266825"/>
                <a:ext cx="8454672" cy="4943475"/>
              </a:xfrm>
              <a:blipFill rotWithShape="0">
                <a:blip r:embed="rId2"/>
                <a:stretch>
                  <a:fillRect l="-793" t="-1603" r="-577"/>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5815314" y="3202919"/>
            <a:ext cx="2766711" cy="1724002"/>
          </a:xfrm>
          <a:prstGeom prst="rect">
            <a:avLst/>
          </a:prstGeom>
        </p:spPr>
      </p:pic>
    </p:spTree>
    <p:extLst>
      <p:ext uri="{BB962C8B-B14F-4D97-AF65-F5344CB8AC3E}">
        <p14:creationId xmlns:p14="http://schemas.microsoft.com/office/powerpoint/2010/main" val="42225026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马尔可夫随机场</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a:xfrm>
                <a:off x="260350" y="1266825"/>
                <a:ext cx="8454672" cy="5229225"/>
              </a:xfrm>
            </p:spPr>
            <p:txBody>
              <a:bodyPr>
                <a:noAutofit/>
              </a:bodyPr>
              <a:lstStyle/>
              <a:p>
                <a:r>
                  <a:rPr lang="zh-CN" altLang="en-US" sz="2000" dirty="0" smtClean="0">
                    <a:latin typeface="+mn-ea"/>
                    <a:ea typeface="幼圆" panose="02010509060101010101"/>
                  </a:rPr>
                  <a:t>马尔可夫随机场（</a:t>
                </a:r>
                <a:r>
                  <a:rPr lang="en-US" altLang="zh-CN" sz="2000" dirty="0" smtClean="0">
                    <a:latin typeface="+mn-ea"/>
                    <a:ea typeface="幼圆" panose="02010509060101010101"/>
                  </a:rPr>
                  <a:t>Markov Random Field</a:t>
                </a:r>
                <a:r>
                  <a:rPr lang="zh-CN" altLang="en-US" sz="2000" dirty="0" smtClean="0">
                    <a:latin typeface="+mn-ea"/>
                    <a:ea typeface="幼圆" panose="02010509060101010101"/>
                  </a:rPr>
                  <a:t>，</a:t>
                </a:r>
                <a:r>
                  <a:rPr lang="en-US" altLang="zh-CN" sz="2000" dirty="0" smtClean="0">
                    <a:latin typeface="+mn-ea"/>
                    <a:ea typeface="幼圆" panose="02010509060101010101"/>
                  </a:rPr>
                  <a:t>MRF</a:t>
                </a:r>
                <a:r>
                  <a:rPr lang="zh-CN" altLang="en-US" sz="2000" dirty="0" smtClean="0">
                    <a:latin typeface="+mn-ea"/>
                    <a:ea typeface="幼圆" panose="02010509060101010101"/>
                  </a:rPr>
                  <a:t>）</a:t>
                </a:r>
                <a:endParaRPr lang="en-US" altLang="zh-CN" sz="2000" dirty="0" smtClean="0">
                  <a:latin typeface="+mn-ea"/>
                  <a:ea typeface="幼圆" panose="02010509060101010101"/>
                </a:endParaRPr>
              </a:p>
              <a:p>
                <a:r>
                  <a:rPr lang="zh-CN" altLang="en-US" sz="2000" dirty="0">
                    <a:latin typeface="+mn-ea"/>
                    <a:ea typeface="幼圆" panose="02010509060101010101"/>
                  </a:rPr>
                  <a:t>基于</a:t>
                </a:r>
                <a:r>
                  <a:rPr lang="zh-CN" altLang="en-US" sz="2000" b="1" dirty="0">
                    <a:latin typeface="+mn-ea"/>
                    <a:ea typeface="幼圆" panose="02010509060101010101"/>
                  </a:rPr>
                  <a:t>极大团</a:t>
                </a:r>
                <a:r>
                  <a:rPr lang="zh-CN" altLang="en-US" sz="2000" dirty="0">
                    <a:latin typeface="+mn-ea"/>
                    <a:ea typeface="幼圆" panose="02010509060101010101"/>
                  </a:rPr>
                  <a:t>的势函数（因子） ：</a:t>
                </a:r>
                <a:endParaRPr lang="en-US" altLang="zh-CN" sz="2000" dirty="0" smtClean="0">
                  <a:latin typeface="+mn-ea"/>
                  <a:ea typeface="幼圆" panose="02010509060101010101"/>
                </a:endParaRPr>
              </a:p>
              <a:p>
                <a:pPr lvl="1"/>
                <a:r>
                  <a:rPr lang="zh-CN" altLang="en-US" dirty="0" smtClean="0">
                    <a:latin typeface="+mn-ea"/>
                    <a:ea typeface="幼圆" panose="02010509060101010101"/>
                  </a:rPr>
                  <a:t>多个变量之间的连续分布可基于团分解为多个因子的</a:t>
                </a:r>
                <a:r>
                  <a:rPr lang="zh-CN" altLang="en-US" b="1" dirty="0">
                    <a:latin typeface="+mn-ea"/>
                    <a:ea typeface="幼圆" panose="02010509060101010101"/>
                  </a:rPr>
                  <a:t>乘</a:t>
                </a:r>
                <a:r>
                  <a:rPr lang="zh-CN" altLang="en-US" b="1" dirty="0" smtClean="0">
                    <a:latin typeface="+mn-ea"/>
                    <a:ea typeface="幼圆" panose="02010509060101010101"/>
                  </a:rPr>
                  <a:t>积</a:t>
                </a:r>
                <a:r>
                  <a:rPr lang="zh-CN" altLang="en-US" dirty="0" smtClean="0">
                    <a:latin typeface="+mn-ea"/>
                    <a:ea typeface="幼圆" panose="02010509060101010101"/>
                  </a:rPr>
                  <a:t>，每个因子只与一个团相关</a:t>
                </a:r>
                <a:endParaRPr lang="en-US" altLang="zh-CN" b="1" dirty="0">
                  <a:latin typeface="+mn-ea"/>
                  <a:ea typeface="幼圆" panose="02010509060101010101"/>
                </a:endParaRPr>
              </a:p>
              <a:p>
                <a:pPr lvl="1"/>
                <a:r>
                  <a:rPr lang="zh-CN" altLang="en-US" dirty="0" smtClean="0">
                    <a:latin typeface="+mn-ea"/>
                    <a:ea typeface="幼圆" panose="02010509060101010101"/>
                  </a:rPr>
                  <a:t>对于</a:t>
                </a:r>
                <a14:m>
                  <m:oMath xmlns:m="http://schemas.openxmlformats.org/officeDocument/2006/math">
                    <m:r>
                      <m:rPr>
                        <m:sty m:val="p"/>
                      </m:rPr>
                      <a:rPr lang="en-US" altLang="zh-CN" i="1" dirty="0">
                        <a:latin typeface="Cambria Math" panose="02040503050406030204" pitchFamily="18" charset="0"/>
                        <a:ea typeface="+mn-ea"/>
                      </a:rPr>
                      <m:t>n</m:t>
                    </m:r>
                  </m:oMath>
                </a14:m>
                <a:r>
                  <a:rPr lang="zh-CN" altLang="en-US" dirty="0" smtClean="0">
                    <a:latin typeface="+mn-ea"/>
                    <a:ea typeface="幼圆" panose="02010509060101010101"/>
                  </a:rPr>
                  <a:t>个变量</a:t>
                </a:r>
                <a14:m>
                  <m:oMath xmlns:m="http://schemas.openxmlformats.org/officeDocument/2006/math">
                    <m:r>
                      <m:rPr>
                        <m:sty m:val="p"/>
                      </m:rPr>
                      <a:rPr lang="en-US" altLang="zh-CN" i="1" dirty="0">
                        <a:latin typeface="Cambria Math" panose="02040503050406030204" pitchFamily="18" charset="0"/>
                        <a:ea typeface="+mn-ea"/>
                      </a:rPr>
                      <m:t>x</m:t>
                    </m:r>
                    <m:r>
                      <a:rPr lang="en-US" altLang="zh-CN" i="1" dirty="0">
                        <a:latin typeface="Cambria Math" panose="02040503050406030204" pitchFamily="18" charset="0"/>
                        <a:ea typeface="+mn-ea"/>
                      </a:rPr>
                      <m:t> =</m:t>
                    </m:r>
                    <m:d>
                      <m:dPr>
                        <m:begChr m:val="{"/>
                        <m:endChr m:val="}"/>
                        <m:ctrlPr>
                          <a:rPr lang="en-US" altLang="zh-CN" i="1" dirty="0">
                            <a:latin typeface="Cambria Math" panose="02040503050406030204" pitchFamily="18" charset="0"/>
                            <a:ea typeface="+mn-ea"/>
                          </a:rPr>
                        </m:ctrlPr>
                      </m:dPr>
                      <m:e>
                        <m:sSub>
                          <m:sSubPr>
                            <m:ctrlPr>
                              <a:rPr lang="en-US" altLang="zh-CN" i="1" dirty="0">
                                <a:latin typeface="Cambria Math" panose="02040503050406030204" pitchFamily="18" charset="0"/>
                                <a:ea typeface="+mn-ea"/>
                              </a:rPr>
                            </m:ctrlPr>
                          </m:sSubPr>
                          <m:e>
                            <m:r>
                              <a:rPr lang="en-US" altLang="zh-CN" i="1" dirty="0">
                                <a:latin typeface="Cambria Math" panose="02040503050406030204" pitchFamily="18" charset="0"/>
                                <a:ea typeface="+mn-ea"/>
                              </a:rPr>
                              <m:t>𝑥</m:t>
                            </m:r>
                          </m:e>
                          <m:sub>
                            <m:r>
                              <a:rPr lang="en-US" altLang="zh-CN" i="1" dirty="0">
                                <a:latin typeface="Cambria Math" panose="02040503050406030204" pitchFamily="18" charset="0"/>
                                <a:ea typeface="+mn-ea"/>
                              </a:rPr>
                              <m:t>1</m:t>
                            </m:r>
                          </m:sub>
                        </m:sSub>
                        <m:r>
                          <a:rPr lang="en-US" altLang="zh-CN" i="1" dirty="0">
                            <a:latin typeface="Cambria Math" panose="02040503050406030204" pitchFamily="18" charset="0"/>
                            <a:ea typeface="+mn-ea"/>
                          </a:rPr>
                          <m:t>, </m:t>
                        </m:r>
                        <m:sSub>
                          <m:sSubPr>
                            <m:ctrlPr>
                              <a:rPr lang="en-US" altLang="zh-CN" i="1" dirty="0">
                                <a:latin typeface="Cambria Math" panose="02040503050406030204" pitchFamily="18" charset="0"/>
                                <a:ea typeface="+mn-ea"/>
                              </a:rPr>
                            </m:ctrlPr>
                          </m:sSubPr>
                          <m:e>
                            <m:r>
                              <a:rPr lang="en-US" altLang="zh-CN" i="1" dirty="0">
                                <a:latin typeface="Cambria Math" panose="02040503050406030204" pitchFamily="18" charset="0"/>
                                <a:ea typeface="+mn-ea"/>
                              </a:rPr>
                              <m:t>𝑥</m:t>
                            </m:r>
                          </m:e>
                          <m:sub>
                            <m:r>
                              <a:rPr lang="en-US" altLang="zh-CN" i="1" dirty="0">
                                <a:latin typeface="Cambria Math" panose="02040503050406030204" pitchFamily="18" charset="0"/>
                                <a:ea typeface="+mn-ea"/>
                              </a:rPr>
                              <m:t>2</m:t>
                            </m:r>
                          </m:sub>
                        </m:sSub>
                        <m:r>
                          <a:rPr lang="en-US" altLang="zh-CN" i="1" dirty="0">
                            <a:latin typeface="Cambria Math" panose="02040503050406030204" pitchFamily="18" charset="0"/>
                            <a:ea typeface="+mn-ea"/>
                          </a:rPr>
                          <m:t>, . . . </m:t>
                        </m:r>
                        <m:sSub>
                          <m:sSubPr>
                            <m:ctrlPr>
                              <a:rPr lang="en-US" altLang="zh-CN" i="1" dirty="0">
                                <a:latin typeface="Cambria Math" panose="02040503050406030204" pitchFamily="18" charset="0"/>
                                <a:ea typeface="+mn-ea"/>
                              </a:rPr>
                            </m:ctrlPr>
                          </m:sSubPr>
                          <m:e>
                            <m:r>
                              <a:rPr lang="en-US" altLang="zh-CN" i="1" dirty="0">
                                <a:latin typeface="Cambria Math" panose="02040503050406030204" pitchFamily="18" charset="0"/>
                                <a:ea typeface="+mn-ea"/>
                              </a:rPr>
                              <m:t>𝑥</m:t>
                            </m:r>
                          </m:e>
                          <m:sub>
                            <m:r>
                              <a:rPr lang="en-US" altLang="zh-CN" i="1" dirty="0" err="1">
                                <a:latin typeface="Cambria Math" panose="02040503050406030204" pitchFamily="18" charset="0"/>
                                <a:ea typeface="+mn-ea"/>
                              </a:rPr>
                              <m:t>𝑛</m:t>
                            </m:r>
                          </m:sub>
                        </m:sSub>
                      </m:e>
                    </m:d>
                  </m:oMath>
                </a14:m>
                <a:r>
                  <a:rPr lang="zh-CN" altLang="en-US" dirty="0" smtClean="0">
                    <a:latin typeface="+mn-ea"/>
                    <a:ea typeface="幼圆" panose="02010509060101010101"/>
                  </a:rPr>
                  <a:t>，所有团构成的集合为  ，与团           对应的变量集合记为     </a:t>
                </a:r>
                <a:r>
                  <a:rPr lang="en-US" altLang="zh-CN" dirty="0" smtClean="0">
                    <a:latin typeface="+mn-ea"/>
                    <a:ea typeface="幼圆" panose="02010509060101010101"/>
                  </a:rPr>
                  <a:t>, </a:t>
                </a:r>
                <a:r>
                  <a:rPr lang="zh-CN" altLang="en-US" dirty="0" smtClean="0">
                    <a:latin typeface="+mn-ea"/>
                    <a:ea typeface="幼圆" panose="02010509060101010101"/>
                  </a:rPr>
                  <a:t>则联合概率定义为：</a:t>
                </a:r>
                <a:endParaRPr lang="en-US" altLang="zh-CN" dirty="0" smtClean="0">
                  <a:latin typeface="+mn-ea"/>
                  <a:ea typeface="幼圆" panose="02010509060101010101"/>
                </a:endParaRPr>
              </a:p>
              <a:p>
                <a:pPr lvl="1"/>
                <a:endParaRPr lang="en-US" altLang="zh-CN" dirty="0">
                  <a:latin typeface="+mn-ea"/>
                  <a:ea typeface="幼圆" panose="02010509060101010101"/>
                </a:endParaRPr>
              </a:p>
              <a:p>
                <a:pPr lvl="1"/>
                <a:endParaRPr lang="en-US" altLang="zh-CN" dirty="0" smtClean="0">
                  <a:latin typeface="+mn-ea"/>
                  <a:ea typeface="幼圆" panose="02010509060101010101"/>
                </a:endParaRPr>
              </a:p>
              <a:p>
                <a:pPr lvl="1"/>
                <a:endParaRPr lang="en-US" altLang="zh-CN" dirty="0">
                  <a:latin typeface="+mn-ea"/>
                  <a:ea typeface="幼圆" panose="02010509060101010101"/>
                </a:endParaRPr>
              </a:p>
              <a:p>
                <a:pPr marL="325800" lvl="1" indent="0">
                  <a:buNone/>
                </a:pPr>
                <a:endParaRPr lang="en-US" altLang="zh-CN" dirty="0" smtClean="0">
                  <a:latin typeface="+mn-ea"/>
                  <a:ea typeface="幼圆" panose="02010509060101010101"/>
                </a:endParaRPr>
              </a:p>
              <a:p>
                <a:pPr lvl="1"/>
                <a:r>
                  <a:rPr lang="zh-CN" altLang="en-US" dirty="0" smtClean="0">
                    <a:latin typeface="+mn-ea"/>
                    <a:ea typeface="幼圆" panose="02010509060101010101"/>
                  </a:rPr>
                  <a:t>其中，</a:t>
                </a:r>
                <a14:m>
                  <m:oMath xmlns:m="http://schemas.openxmlformats.org/officeDocument/2006/math">
                    <m:sSub>
                      <m:sSubPr>
                        <m:ctrlPr>
                          <a:rPr lang="en-US" altLang="zh-CN" b="0" i="1" smtClean="0">
                            <a:latin typeface="Cambria Math" panose="02040503050406030204" pitchFamily="18" charset="0"/>
                            <a:ea typeface="+mn-ea"/>
                          </a:rPr>
                        </m:ctrlPr>
                      </m:sSubPr>
                      <m:e>
                        <m:r>
                          <a:rPr lang="en-US" altLang="zh-CN" b="0" i="1" smtClean="0">
                            <a:latin typeface="Cambria Math" panose="02040503050406030204" pitchFamily="18" charset="0"/>
                            <a:ea typeface="+mn-ea"/>
                          </a:rPr>
                          <m:t>𝜓</m:t>
                        </m:r>
                      </m:e>
                      <m:sub>
                        <m:r>
                          <a:rPr lang="en-US" altLang="zh-CN" b="0" i="1" smtClean="0">
                            <a:latin typeface="Cambria Math" panose="02040503050406030204" pitchFamily="18" charset="0"/>
                            <a:ea typeface="+mn-ea"/>
                          </a:rPr>
                          <m:t>𝑄</m:t>
                        </m:r>
                      </m:sub>
                    </m:sSub>
                    <m:r>
                      <a:rPr lang="zh-CN" altLang="en-US" i="1">
                        <a:latin typeface="Cambria Math" panose="02040503050406030204" pitchFamily="18" charset="0"/>
                        <a:ea typeface="+mn-ea"/>
                      </a:rPr>
                      <m:t>是</m:t>
                    </m:r>
                  </m:oMath>
                </a14:m>
                <a:r>
                  <a:rPr lang="zh-CN" altLang="en-US" b="0" dirty="0" smtClean="0">
                    <a:latin typeface="+mn-ea"/>
                    <a:ea typeface="幼圆" panose="02010509060101010101"/>
                  </a:rPr>
                  <a:t>于团</a:t>
                </a:r>
                <a14:m>
                  <m:oMath xmlns:m="http://schemas.openxmlformats.org/officeDocument/2006/math">
                    <m:r>
                      <m:rPr>
                        <m:sty m:val="p"/>
                      </m:rPr>
                      <a:rPr lang="en-US" altLang="zh-CN" i="1" dirty="0">
                        <a:latin typeface="Cambria Math" panose="02040503050406030204" pitchFamily="18" charset="0"/>
                        <a:ea typeface="+mn-ea"/>
                      </a:rPr>
                      <m:t>Q</m:t>
                    </m:r>
                  </m:oMath>
                </a14:m>
                <a:r>
                  <a:rPr lang="zh-CN" altLang="en-US" b="0" dirty="0" smtClean="0">
                    <a:latin typeface="+mn-ea"/>
                    <a:ea typeface="幼圆" panose="02010509060101010101"/>
                  </a:rPr>
                  <a:t>对应的势函数，</a:t>
                </a:r>
                <a14:m>
                  <m:oMath xmlns:m="http://schemas.openxmlformats.org/officeDocument/2006/math">
                    <m:r>
                      <m:rPr>
                        <m:sty m:val="p"/>
                      </m:rPr>
                      <a:rPr lang="en-US" altLang="zh-CN" i="1" dirty="0">
                        <a:latin typeface="Cambria Math" panose="02040503050406030204" pitchFamily="18" charset="0"/>
                        <a:ea typeface="+mn-ea"/>
                      </a:rPr>
                      <m:t>Z</m:t>
                    </m:r>
                  </m:oMath>
                </a14:m>
                <a:r>
                  <a:rPr lang="zh-CN" altLang="en-US" b="0" dirty="0" smtClean="0">
                    <a:latin typeface="+mn-ea"/>
                    <a:ea typeface="幼圆" panose="02010509060101010101"/>
                  </a:rPr>
                  <a:t>为概率的规范化因子，在实际应用中，</a:t>
                </a:r>
                <a14:m>
                  <m:oMath xmlns:m="http://schemas.openxmlformats.org/officeDocument/2006/math">
                    <m:r>
                      <m:rPr>
                        <m:sty m:val="p"/>
                      </m:rPr>
                      <a:rPr lang="en-US" altLang="zh-CN" i="1" dirty="0">
                        <a:latin typeface="Cambria Math" panose="02040503050406030204" pitchFamily="18" charset="0"/>
                        <a:ea typeface="+mn-ea"/>
                      </a:rPr>
                      <m:t>Z</m:t>
                    </m:r>
                    <m:r>
                      <a:rPr lang="zh-CN" altLang="en-US" i="1" dirty="0" smtClean="0">
                        <a:latin typeface="Cambria Math" panose="02040503050406030204" pitchFamily="18" charset="0"/>
                        <a:ea typeface="+mn-ea"/>
                      </a:rPr>
                      <m:t>往往</m:t>
                    </m:r>
                  </m:oMath>
                </a14:m>
                <a:r>
                  <a:rPr lang="zh-CN" altLang="en-US" b="0" dirty="0" smtClean="0">
                    <a:latin typeface="+mn-ea"/>
                    <a:ea typeface="幼圆" panose="02010509060101010101"/>
                  </a:rPr>
                  <a:t>很难精确计算，但很多任务中，不需要对</a:t>
                </a:r>
                <a14:m>
                  <m:oMath xmlns:m="http://schemas.openxmlformats.org/officeDocument/2006/math">
                    <m:r>
                      <m:rPr>
                        <m:sty m:val="p"/>
                      </m:rPr>
                      <a:rPr lang="en-US" altLang="zh-CN" i="1" dirty="0">
                        <a:latin typeface="Cambria Math" panose="02040503050406030204" pitchFamily="18" charset="0"/>
                        <a:ea typeface="+mn-ea"/>
                      </a:rPr>
                      <m:t>Z</m:t>
                    </m:r>
                  </m:oMath>
                </a14:m>
                <a:r>
                  <a:rPr lang="zh-CN" altLang="en-US" b="0" dirty="0" smtClean="0">
                    <a:latin typeface="+mn-ea"/>
                    <a:ea typeface="幼圆" panose="02010509060101010101"/>
                  </a:rPr>
                  <a:t>进行精确计算</a:t>
                </a:r>
                <a:endParaRPr lang="en-US" altLang="zh-CN" b="0" dirty="0" smtClean="0">
                  <a:latin typeface="+mn-ea"/>
                  <a:ea typeface="幼圆" panose="02010509060101010101"/>
                </a:endParaRPr>
              </a:p>
              <a:p>
                <a:pPr lvl="1"/>
                <a:r>
                  <a:rPr lang="zh-CN" altLang="en-US" b="0" dirty="0" smtClean="0">
                    <a:latin typeface="+mn-ea"/>
                    <a:ea typeface="幼圆" panose="02010509060101010101"/>
                  </a:rPr>
                  <a:t>若变量问题较多，则团的数目过多，上式的乘积项过多，会给计算带来负担，所以需要考虑</a:t>
                </a:r>
                <a:r>
                  <a:rPr lang="zh-CN" altLang="en-US" b="1" dirty="0" smtClean="0">
                    <a:latin typeface="+mn-ea"/>
                    <a:ea typeface="幼圆" panose="02010509060101010101"/>
                  </a:rPr>
                  <a:t>极大团</a:t>
                </a:r>
                <a:endParaRPr lang="en-US" altLang="zh-CN" b="0" dirty="0" smtClean="0">
                  <a:latin typeface="+mn-ea"/>
                  <a:ea typeface="幼圆" panose="02010509060101010101"/>
                </a:endParaRPr>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xfrm>
                <a:off x="260350" y="1266825"/>
                <a:ext cx="8454672" cy="5229225"/>
              </a:xfrm>
              <a:blipFill rotWithShape="0">
                <a:blip r:embed="rId3"/>
                <a:stretch>
                  <a:fillRect l="-649" t="-1399"/>
                </a:stretch>
              </a:blipFill>
            </p:spPr>
            <p:txBody>
              <a:bodyPr/>
              <a:lstStyle/>
              <a:p>
                <a:r>
                  <a:rPr lang="zh-CN" altLang="en-US">
                    <a:noFill/>
                  </a:rPr>
                  <a:t> </a:t>
                </a:r>
              </a:p>
            </p:txBody>
          </p:sp>
        </mc:Fallback>
      </mc:AlternateContent>
      <p:graphicFrame>
        <p:nvGraphicFramePr>
          <p:cNvPr id="9" name="对象 8"/>
          <p:cNvGraphicFramePr>
            <a:graphicFrameLocks noChangeAspect="1"/>
          </p:cNvGraphicFramePr>
          <p:nvPr>
            <p:extLst>
              <p:ext uri="{D42A27DB-BD31-4B8C-83A1-F6EECF244321}">
                <p14:modId xmlns:p14="http://schemas.microsoft.com/office/powerpoint/2010/main" val="1727797873"/>
              </p:ext>
            </p:extLst>
          </p:nvPr>
        </p:nvGraphicFramePr>
        <p:xfrm>
          <a:off x="6996960" y="2642368"/>
          <a:ext cx="190728" cy="358652"/>
        </p:xfrm>
        <a:graphic>
          <a:graphicData uri="http://schemas.openxmlformats.org/presentationml/2006/ole">
            <mc:AlternateContent xmlns:mc="http://schemas.openxmlformats.org/markup-compatibility/2006">
              <mc:Choice xmlns:v="urn:schemas-microsoft-com:vml" Requires="v">
                <p:oleObj spid="_x0000_s7631" name="Formula" r:id="rId4" imgW="84960" imgH="161280" progId="Equation.Ribbit">
                  <p:embed/>
                </p:oleObj>
              </mc:Choice>
              <mc:Fallback>
                <p:oleObj name="Formula" r:id="rId4" imgW="84960" imgH="161280" progId="Equation.Ribbit">
                  <p:embed/>
                  <p:pic>
                    <p:nvPicPr>
                      <p:cNvPr id="0" name=""/>
                      <p:cNvPicPr/>
                      <p:nvPr/>
                    </p:nvPicPr>
                    <p:blipFill>
                      <a:blip r:embed="rId5"/>
                      <a:stretch>
                        <a:fillRect/>
                      </a:stretch>
                    </p:blipFill>
                    <p:spPr>
                      <a:xfrm>
                        <a:off x="6996960" y="2642368"/>
                        <a:ext cx="190728" cy="358652"/>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633115262"/>
              </p:ext>
            </p:extLst>
          </p:nvPr>
        </p:nvGraphicFramePr>
        <p:xfrm>
          <a:off x="7999566" y="2642245"/>
          <a:ext cx="798513" cy="358775"/>
        </p:xfrm>
        <a:graphic>
          <a:graphicData uri="http://schemas.openxmlformats.org/presentationml/2006/ole">
            <mc:AlternateContent xmlns:mc="http://schemas.openxmlformats.org/markup-compatibility/2006">
              <mc:Choice xmlns:v="urn:schemas-microsoft-com:vml" Requires="v">
                <p:oleObj spid="_x0000_s7632" name="Formula" r:id="rId6" imgW="358920" imgH="161280" progId="Equation.Ribbit">
                  <p:embed/>
                </p:oleObj>
              </mc:Choice>
              <mc:Fallback>
                <p:oleObj name="Formula" r:id="rId6" imgW="358920" imgH="161280" progId="Equation.Ribbit">
                  <p:embed/>
                  <p:pic>
                    <p:nvPicPr>
                      <p:cNvPr id="0" name=""/>
                      <p:cNvPicPr/>
                      <p:nvPr/>
                    </p:nvPicPr>
                    <p:blipFill>
                      <a:blip r:embed="rId7"/>
                      <a:stretch>
                        <a:fillRect/>
                      </a:stretch>
                    </p:blipFill>
                    <p:spPr>
                      <a:xfrm>
                        <a:off x="7999566" y="2642245"/>
                        <a:ext cx="798513" cy="358775"/>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367304024"/>
              </p:ext>
            </p:extLst>
          </p:nvPr>
        </p:nvGraphicFramePr>
        <p:xfrm>
          <a:off x="3435774" y="2954338"/>
          <a:ext cx="385763" cy="276225"/>
        </p:xfrm>
        <a:graphic>
          <a:graphicData uri="http://schemas.openxmlformats.org/presentationml/2006/ole">
            <mc:AlternateContent xmlns:mc="http://schemas.openxmlformats.org/markup-compatibility/2006">
              <mc:Choice xmlns:v="urn:schemas-microsoft-com:vml" Requires="v">
                <p:oleObj spid="_x0000_s7633" name="Formula" r:id="rId8" imgW="172800" imgH="125280" progId="Equation.Ribbit">
                  <p:embed/>
                </p:oleObj>
              </mc:Choice>
              <mc:Fallback>
                <p:oleObj name="Formula" r:id="rId8" imgW="172800" imgH="125280" progId="Equation.Ribbit">
                  <p:embed/>
                  <p:pic>
                    <p:nvPicPr>
                      <p:cNvPr id="0" name=""/>
                      <p:cNvPicPr/>
                      <p:nvPr/>
                    </p:nvPicPr>
                    <p:blipFill>
                      <a:blip r:embed="rId9"/>
                      <a:stretch>
                        <a:fillRect/>
                      </a:stretch>
                    </p:blipFill>
                    <p:spPr>
                      <a:xfrm>
                        <a:off x="3435774" y="2954338"/>
                        <a:ext cx="385763" cy="27622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003574969"/>
              </p:ext>
            </p:extLst>
          </p:nvPr>
        </p:nvGraphicFramePr>
        <p:xfrm>
          <a:off x="1057275" y="3413125"/>
          <a:ext cx="3368675" cy="936625"/>
        </p:xfrm>
        <a:graphic>
          <a:graphicData uri="http://schemas.openxmlformats.org/presentationml/2006/ole">
            <mc:AlternateContent xmlns:mc="http://schemas.openxmlformats.org/markup-compatibility/2006">
              <mc:Choice xmlns:v="urn:schemas-microsoft-com:vml" Requires="v">
                <p:oleObj spid="_x0000_s7634" name="Formula" r:id="rId10" imgW="1507680" imgH="419400" progId="Equation.Ribbit">
                  <p:embed/>
                </p:oleObj>
              </mc:Choice>
              <mc:Fallback>
                <p:oleObj name="Formula" r:id="rId10" imgW="1507680" imgH="419400" progId="Equation.Ribbit">
                  <p:embed/>
                  <p:pic>
                    <p:nvPicPr>
                      <p:cNvPr id="0" name=""/>
                      <p:cNvPicPr/>
                      <p:nvPr/>
                    </p:nvPicPr>
                    <p:blipFill>
                      <a:blip r:embed="rId11"/>
                      <a:stretch>
                        <a:fillRect/>
                      </a:stretch>
                    </p:blipFill>
                    <p:spPr>
                      <a:xfrm>
                        <a:off x="1057275" y="3413125"/>
                        <a:ext cx="3368675" cy="936625"/>
                      </a:xfrm>
                      <a:prstGeom prst="rect">
                        <a:avLst/>
                      </a:prstGeom>
                    </p:spPr>
                  </p:pic>
                </p:oleObj>
              </mc:Fallback>
            </mc:AlternateContent>
          </a:graphicData>
        </a:graphic>
      </p:graphicFrame>
    </p:spTree>
    <p:extLst>
      <p:ext uri="{BB962C8B-B14F-4D97-AF65-F5344CB8AC3E}">
        <p14:creationId xmlns:p14="http://schemas.microsoft.com/office/powerpoint/2010/main" val="272867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anim calcmode="lin" valueType="num">
                                      <p:cBhvr>
                                        <p:cTn id="8"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9" dur="500" fill="hold"/>
                                        <p:tgtEl>
                                          <p:spTgt spid="6">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anim calcmode="lin" valueType="num">
                                      <p:cBhvr>
                                        <p:cTn id="18" dur="500" fill="hold"/>
                                        <p:tgtEl>
                                          <p:spTgt spid="11"/>
                                        </p:tgtEl>
                                        <p:attrNameLst>
                                          <p:attrName>ppt_x</p:attrName>
                                        </p:attrNameLst>
                                      </p:cBhvr>
                                      <p:tavLst>
                                        <p:tav tm="0">
                                          <p:val>
                                            <p:strVal val="#ppt_x"/>
                                          </p:val>
                                        </p:tav>
                                        <p:tav tm="100000">
                                          <p:val>
                                            <p:strVal val="#ppt_x"/>
                                          </p:val>
                                        </p:tav>
                                      </p:tavLst>
                                    </p:anim>
                                    <p:anim calcmode="lin" valueType="num">
                                      <p:cBhvr>
                                        <p:cTn id="19" dur="5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anim calcmode="lin" valueType="num">
                                      <p:cBhvr>
                                        <p:cTn id="23" dur="500" fill="hold"/>
                                        <p:tgtEl>
                                          <p:spTgt spid="9"/>
                                        </p:tgtEl>
                                        <p:attrNameLst>
                                          <p:attrName>ppt_x</p:attrName>
                                        </p:attrNameLst>
                                      </p:cBhvr>
                                      <p:tavLst>
                                        <p:tav tm="0">
                                          <p:val>
                                            <p:strVal val="#ppt_x"/>
                                          </p:val>
                                        </p:tav>
                                        <p:tav tm="100000">
                                          <p:val>
                                            <p:strVal val="#ppt_x"/>
                                          </p:val>
                                        </p:tav>
                                      </p:tavLst>
                                    </p:anim>
                                    <p:anim calcmode="lin" valueType="num">
                                      <p:cBhvr>
                                        <p:cTn id="24" dur="5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6">
                                            <p:txEl>
                                              <p:pRg st="8" end="8"/>
                                            </p:txEl>
                                          </p:spTgt>
                                        </p:tgtEl>
                                        <p:attrNameLst>
                                          <p:attrName>style.visibility</p:attrName>
                                        </p:attrNameLst>
                                      </p:cBhvr>
                                      <p:to>
                                        <p:strVal val="visible"/>
                                      </p:to>
                                    </p:set>
                                    <p:animEffect transition="in" filter="barn(inVertical)">
                                      <p:cBhvr>
                                        <p:cTn id="34" dur="500"/>
                                        <p:tgtEl>
                                          <p:spTgt spid="6">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animEffect transition="in" filter="barn(inVertical)">
                                      <p:cBhvr>
                                        <p:cTn id="39"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马尔可夫随机场</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a:xfrm>
                <a:off x="260350" y="1266825"/>
                <a:ext cx="8454672" cy="5229225"/>
              </a:xfrm>
            </p:spPr>
            <p:txBody>
              <a:bodyPr>
                <a:normAutofit/>
              </a:bodyPr>
              <a:lstStyle/>
              <a:p>
                <a:r>
                  <a:rPr lang="zh-CN" altLang="en-US" sz="2400" dirty="0" smtClean="0">
                    <a:latin typeface="+mn-ea"/>
                    <a:ea typeface="+mn-ea"/>
                  </a:rPr>
                  <a:t>基</a:t>
                </a:r>
                <a:r>
                  <a:rPr lang="zh-CN" altLang="en-US" sz="2400" dirty="0">
                    <a:latin typeface="+mn-ea"/>
                    <a:ea typeface="+mn-ea"/>
                  </a:rPr>
                  <a:t>于</a:t>
                </a:r>
                <a:r>
                  <a:rPr lang="zh-CN" altLang="en-US" sz="2400" b="1" dirty="0">
                    <a:latin typeface="+mn-ea"/>
                    <a:ea typeface="+mn-ea"/>
                  </a:rPr>
                  <a:t>极大团</a:t>
                </a:r>
                <a:r>
                  <a:rPr lang="zh-CN" altLang="en-US" sz="2400" dirty="0" smtClean="0">
                    <a:latin typeface="+mn-ea"/>
                    <a:ea typeface="+mn-ea"/>
                  </a:rPr>
                  <a:t>的</a:t>
                </a:r>
                <a:r>
                  <a:rPr lang="zh-CN" altLang="en-US" sz="2400" dirty="0">
                    <a:latin typeface="+mn-ea"/>
                    <a:ea typeface="+mn-ea"/>
                  </a:rPr>
                  <a:t>势函</a:t>
                </a:r>
                <a:r>
                  <a:rPr lang="zh-CN" altLang="en-US" sz="2400" dirty="0" smtClean="0">
                    <a:latin typeface="+mn-ea"/>
                    <a:ea typeface="+mn-ea"/>
                  </a:rPr>
                  <a:t>数：</a:t>
                </a:r>
                <a:endParaRPr lang="en-US" altLang="zh-CN" sz="2400" dirty="0" smtClean="0">
                  <a:latin typeface="+mn-ea"/>
                  <a:ea typeface="+mn-ea"/>
                </a:endParaRPr>
              </a:p>
              <a:p>
                <a:pPr lvl="1"/>
                <a:r>
                  <a:rPr lang="zh-CN" altLang="en-US" sz="2400" dirty="0">
                    <a:latin typeface="+mn-ea"/>
                    <a:ea typeface="+mn-ea"/>
                  </a:rPr>
                  <a:t>通</a:t>
                </a:r>
                <a:r>
                  <a:rPr lang="zh-CN" altLang="en-US" sz="2400" dirty="0" smtClean="0">
                    <a:latin typeface="+mn-ea"/>
                    <a:ea typeface="+mn-ea"/>
                  </a:rPr>
                  <a:t>过极大团构造势函数。若团</a:t>
                </a:r>
                <a14:m>
                  <m:oMath xmlns:m="http://schemas.openxmlformats.org/officeDocument/2006/math">
                    <m:r>
                      <m:rPr>
                        <m:sty m:val="p"/>
                      </m:rPr>
                      <a:rPr lang="en-US" altLang="zh-CN" sz="2400" i="1" dirty="0">
                        <a:latin typeface="Cambria Math" panose="02040503050406030204" pitchFamily="18" charset="0"/>
                        <a:ea typeface="+mn-ea"/>
                      </a:rPr>
                      <m:t>Q</m:t>
                    </m:r>
                  </m:oMath>
                </a14:m>
                <a:r>
                  <a:rPr lang="zh-CN" altLang="en-US" sz="2400" dirty="0" smtClean="0">
                    <a:latin typeface="+mn-ea"/>
                    <a:ea typeface="+mn-ea"/>
                  </a:rPr>
                  <a:t>不是一个极大团，则必然被一个极大团</a:t>
                </a:r>
                <a14:m>
                  <m:oMath xmlns:m="http://schemas.openxmlformats.org/officeDocument/2006/math">
                    <m:sSup>
                      <m:sSupPr>
                        <m:ctrlPr>
                          <a:rPr lang="en-US" altLang="zh-CN" sz="2400" i="1" dirty="0" smtClean="0">
                            <a:latin typeface="Cambria Math" panose="02040503050406030204" pitchFamily="18" charset="0"/>
                            <a:ea typeface="+mn-ea"/>
                          </a:rPr>
                        </m:ctrlPr>
                      </m:sSupPr>
                      <m:e>
                        <m:r>
                          <m:rPr>
                            <m:sty m:val="p"/>
                          </m:rPr>
                          <a:rPr lang="en-US" altLang="zh-CN" sz="2400" i="1" dirty="0">
                            <a:latin typeface="Cambria Math" panose="02040503050406030204" pitchFamily="18" charset="0"/>
                            <a:ea typeface="+mn-ea"/>
                          </a:rPr>
                          <m:t>Q</m:t>
                        </m:r>
                      </m:e>
                      <m:sup>
                        <m:r>
                          <a:rPr lang="en-US" altLang="zh-CN" sz="2400" i="1" dirty="0" smtClean="0">
                            <a:latin typeface="Cambria Math" panose="02040503050406030204" pitchFamily="18" charset="0"/>
                            <a:ea typeface="+mn-ea"/>
                          </a:rPr>
                          <m:t>∗</m:t>
                        </m:r>
                      </m:sup>
                    </m:sSup>
                    <m:r>
                      <a:rPr lang="zh-CN" altLang="en-US" sz="2400" i="1" dirty="0">
                        <a:latin typeface="Cambria Math" panose="02040503050406030204" pitchFamily="18" charset="0"/>
                        <a:ea typeface="+mn-ea"/>
                      </a:rPr>
                      <m:t>包含</m:t>
                    </m:r>
                  </m:oMath>
                </a14:m>
                <a:r>
                  <a:rPr lang="zh-CN" altLang="en-US" sz="2400" dirty="0" smtClean="0">
                    <a:latin typeface="+mn-ea"/>
                    <a:ea typeface="+mn-ea"/>
                  </a:rPr>
                  <a:t>，这意味着变量</a:t>
                </a:r>
                <a14:m>
                  <m:oMath xmlns:m="http://schemas.openxmlformats.org/officeDocument/2006/math">
                    <m:sSub>
                      <m:sSubPr>
                        <m:ctrlPr>
                          <a:rPr lang="en-US" altLang="zh-CN" sz="2400" b="0" i="1" dirty="0" smtClean="0">
                            <a:latin typeface="Cambria Math" panose="02040503050406030204" pitchFamily="18" charset="0"/>
                            <a:ea typeface="+mn-ea"/>
                          </a:rPr>
                        </m:ctrlPr>
                      </m:sSubPr>
                      <m:e>
                        <m:r>
                          <m:rPr>
                            <m:sty m:val="p"/>
                          </m:rPr>
                          <a:rPr lang="en-US" altLang="zh-CN" sz="2400" i="1" dirty="0">
                            <a:latin typeface="Cambria Math" panose="02040503050406030204" pitchFamily="18" charset="0"/>
                            <a:ea typeface="+mn-ea"/>
                          </a:rPr>
                          <m:t>x</m:t>
                        </m:r>
                      </m:e>
                      <m:sub>
                        <m:r>
                          <a:rPr lang="en-US" altLang="zh-CN" sz="2400" b="0" i="1" dirty="0" smtClean="0">
                            <a:latin typeface="Cambria Math" panose="02040503050406030204" pitchFamily="18" charset="0"/>
                            <a:ea typeface="+mn-ea"/>
                          </a:rPr>
                          <m:t>𝑄</m:t>
                        </m:r>
                      </m:sub>
                    </m:sSub>
                  </m:oMath>
                </a14:m>
                <a:r>
                  <a:rPr lang="zh-CN" altLang="en-US" sz="2400" dirty="0" smtClean="0">
                    <a:latin typeface="+mn-ea"/>
                    <a:ea typeface="+mn-ea"/>
                  </a:rPr>
                  <a:t>的关系不仅体现在势函数</a:t>
                </a:r>
                <a14:m>
                  <m:oMath xmlns:m="http://schemas.openxmlformats.org/officeDocument/2006/math">
                    <m:sSub>
                      <m:sSubPr>
                        <m:ctrlPr>
                          <a:rPr lang="en-US" altLang="zh-CN" sz="2400" b="0" i="1" smtClean="0">
                            <a:latin typeface="Cambria Math" panose="02040503050406030204" pitchFamily="18" charset="0"/>
                            <a:ea typeface="+mn-ea"/>
                          </a:rPr>
                        </m:ctrlPr>
                      </m:sSubPr>
                      <m:e>
                        <m:r>
                          <a:rPr lang="en-US" altLang="zh-CN" sz="2400" b="0" i="1" smtClean="0">
                            <a:latin typeface="Cambria Math" panose="02040503050406030204" pitchFamily="18" charset="0"/>
                            <a:ea typeface="+mn-ea"/>
                          </a:rPr>
                          <m:t>𝜓</m:t>
                        </m:r>
                      </m:e>
                      <m:sub>
                        <m:r>
                          <a:rPr lang="en-US" altLang="zh-CN" sz="2400" b="0" i="1" smtClean="0">
                            <a:latin typeface="Cambria Math" panose="02040503050406030204" pitchFamily="18" charset="0"/>
                            <a:ea typeface="+mn-ea"/>
                          </a:rPr>
                          <m:t>𝑄</m:t>
                        </m:r>
                      </m:sub>
                    </m:sSub>
                  </m:oMath>
                </a14:m>
                <a:r>
                  <a:rPr lang="zh-CN" altLang="en-US" sz="2400" dirty="0" smtClean="0">
                    <a:latin typeface="+mn-ea"/>
                    <a:ea typeface="+mn-ea"/>
                  </a:rPr>
                  <a:t>中，还体现在</a:t>
                </a:r>
                <a14:m>
                  <m:oMath xmlns:m="http://schemas.openxmlformats.org/officeDocument/2006/math">
                    <m:sSub>
                      <m:sSubPr>
                        <m:ctrlPr>
                          <a:rPr lang="en-US" altLang="zh-CN" sz="2400" b="0" i="1" smtClean="0">
                            <a:latin typeface="Cambria Math" panose="02040503050406030204" pitchFamily="18" charset="0"/>
                            <a:ea typeface="+mn-ea"/>
                          </a:rPr>
                        </m:ctrlPr>
                      </m:sSubPr>
                      <m:e>
                        <m:r>
                          <a:rPr lang="en-US" altLang="zh-CN" sz="2400" b="0" i="1" smtClean="0">
                            <a:latin typeface="Cambria Math" panose="02040503050406030204" pitchFamily="18" charset="0"/>
                            <a:ea typeface="+mn-ea"/>
                          </a:rPr>
                          <m:t>𝜓</m:t>
                        </m:r>
                      </m:e>
                      <m:sub>
                        <m:sSup>
                          <m:sSupPr>
                            <m:ctrlPr>
                              <a:rPr lang="en-US" altLang="zh-CN" sz="2400" b="0" i="1" smtClean="0">
                                <a:latin typeface="Cambria Math" panose="02040503050406030204" pitchFamily="18" charset="0"/>
                                <a:ea typeface="+mn-ea"/>
                              </a:rPr>
                            </m:ctrlPr>
                          </m:sSupPr>
                          <m:e>
                            <m:r>
                              <a:rPr lang="en-US" altLang="zh-CN" sz="2400" b="0" i="1" smtClean="0">
                                <a:latin typeface="Cambria Math" panose="02040503050406030204" pitchFamily="18" charset="0"/>
                                <a:ea typeface="+mn-ea"/>
                              </a:rPr>
                              <m:t>𝑄</m:t>
                            </m:r>
                          </m:e>
                          <m:sup>
                            <m:r>
                              <a:rPr lang="en-US" altLang="zh-CN" sz="2400" b="0" i="1" smtClean="0">
                                <a:latin typeface="Cambria Math" panose="02040503050406030204" pitchFamily="18" charset="0"/>
                                <a:ea typeface="+mn-ea"/>
                              </a:rPr>
                              <m:t>∗</m:t>
                            </m:r>
                          </m:sup>
                        </m:sSup>
                      </m:sub>
                    </m:sSub>
                    <m:r>
                      <a:rPr lang="zh-CN" altLang="en-US" sz="2400" i="1">
                        <a:latin typeface="Cambria Math" panose="02040503050406030204" pitchFamily="18" charset="0"/>
                        <a:ea typeface="+mn-ea"/>
                      </a:rPr>
                      <m:t>中</m:t>
                    </m:r>
                  </m:oMath>
                </a14:m>
                <a:endParaRPr lang="en-US" altLang="zh-CN" sz="2400" dirty="0" smtClean="0">
                  <a:latin typeface="+mn-ea"/>
                  <a:ea typeface="+mn-ea"/>
                </a:endParaRPr>
              </a:p>
              <a:p>
                <a:pPr lvl="1"/>
                <a:r>
                  <a:rPr lang="zh-CN" altLang="en-US" sz="2400" dirty="0">
                    <a:latin typeface="+mn-ea"/>
                    <a:ea typeface="+mn-ea"/>
                  </a:rPr>
                  <a:t>联</a:t>
                </a:r>
                <a:r>
                  <a:rPr lang="zh-CN" altLang="en-US" sz="2400" dirty="0" smtClean="0">
                    <a:latin typeface="+mn-ea"/>
                    <a:ea typeface="+mn-ea"/>
                  </a:rPr>
                  <a:t>合概率分布可以使用极大团定义</a:t>
                </a:r>
                <a:endParaRPr lang="en-US" altLang="zh-CN" sz="2400" dirty="0" smtClean="0">
                  <a:latin typeface="+mn-ea"/>
                  <a:ea typeface="+mn-ea"/>
                </a:endParaRPr>
              </a:p>
              <a:p>
                <a:pPr lvl="1"/>
                <a:r>
                  <a:rPr lang="zh-CN" altLang="en-US" sz="2400" dirty="0">
                    <a:latin typeface="+mn-ea"/>
                    <a:ea typeface="+mn-ea"/>
                  </a:rPr>
                  <a:t>假</a:t>
                </a:r>
                <a:r>
                  <a:rPr lang="zh-CN" altLang="en-US" sz="2400" dirty="0" smtClean="0">
                    <a:latin typeface="+mn-ea"/>
                    <a:ea typeface="+mn-ea"/>
                  </a:rPr>
                  <a:t>设所有极大团构成的集合为</a:t>
                </a:r>
                <a14:m>
                  <m:oMath xmlns:m="http://schemas.openxmlformats.org/officeDocument/2006/math">
                    <m:sSup>
                      <m:sSupPr>
                        <m:ctrlPr>
                          <a:rPr lang="en-US" altLang="zh-CN" sz="2400" b="0" i="1" smtClean="0">
                            <a:latin typeface="Cambria Math" panose="02040503050406030204" pitchFamily="18" charset="0"/>
                            <a:ea typeface="+mn-ea"/>
                          </a:rPr>
                        </m:ctrlPr>
                      </m:sSupPr>
                      <m:e>
                        <m:r>
                          <a:rPr lang="en-US" altLang="zh-CN" sz="2400" b="0" i="1" smtClean="0">
                            <a:latin typeface="Cambria Math" panose="02040503050406030204" pitchFamily="18" charset="0"/>
                            <a:ea typeface="+mn-ea"/>
                          </a:rPr>
                          <m:t>𝐶</m:t>
                        </m:r>
                      </m:e>
                      <m:sup>
                        <m:r>
                          <a:rPr lang="en-US" altLang="zh-CN" sz="2400" b="0" i="1" smtClean="0">
                            <a:latin typeface="Cambria Math" panose="02040503050406030204" pitchFamily="18" charset="0"/>
                            <a:ea typeface="+mn-ea"/>
                          </a:rPr>
                          <m:t>∗</m:t>
                        </m:r>
                      </m:sup>
                    </m:sSup>
                  </m:oMath>
                </a14:m>
                <a:endParaRPr lang="en-US" altLang="zh-CN" sz="2400" b="0" dirty="0" smtClean="0">
                  <a:latin typeface="+mn-ea"/>
                  <a:ea typeface="+mn-ea"/>
                </a:endParaRPr>
              </a:p>
              <a:p>
                <a:pPr marL="325800" lvl="1" indent="0">
                  <a:buNone/>
                </a:pPr>
                <a:endParaRPr lang="en-US" altLang="zh-CN" sz="2400" dirty="0" smtClean="0">
                  <a:latin typeface="+mn-ea"/>
                  <a:ea typeface="+mn-ea"/>
                </a:endParaRPr>
              </a:p>
              <a:p>
                <a:pPr lvl="1"/>
                <a:endParaRPr lang="en-US" altLang="zh-CN" sz="2400" dirty="0">
                  <a:latin typeface="+mn-ea"/>
                  <a:ea typeface="+mn-ea"/>
                </a:endParaRPr>
              </a:p>
              <a:p>
                <a:pPr lvl="1"/>
                <a:endParaRPr lang="en-US" altLang="zh-CN" sz="2400" dirty="0" smtClean="0">
                  <a:latin typeface="+mn-ea"/>
                  <a:ea typeface="+mn-ea"/>
                </a:endParaRPr>
              </a:p>
              <a:p>
                <a:pPr lvl="1"/>
                <a:endParaRPr lang="en-US" altLang="zh-CN" sz="2400" dirty="0">
                  <a:latin typeface="+mn-ea"/>
                  <a:ea typeface="+mn-ea"/>
                </a:endParaRPr>
              </a:p>
              <a:p>
                <a:pPr lvl="1"/>
                <a:r>
                  <a:rPr lang="zh-CN" altLang="en-US" sz="2400" dirty="0">
                    <a:latin typeface="+mn-ea"/>
                    <a:ea typeface="+mn-ea"/>
                  </a:rPr>
                  <a:t>其</a:t>
                </a:r>
                <a:r>
                  <a:rPr lang="zh-CN" altLang="en-US" sz="2400" dirty="0" smtClean="0">
                    <a:latin typeface="+mn-ea"/>
                    <a:ea typeface="+mn-ea"/>
                  </a:rPr>
                  <a:t>中，</a:t>
                </a:r>
                <a14:m>
                  <m:oMath xmlns:m="http://schemas.openxmlformats.org/officeDocument/2006/math">
                    <m:sSup>
                      <m:sSupPr>
                        <m:ctrlPr>
                          <a:rPr lang="en-US" altLang="zh-CN" sz="2400" b="0" i="1" dirty="0" smtClean="0">
                            <a:latin typeface="Cambria Math" panose="02040503050406030204" pitchFamily="18" charset="0"/>
                            <a:ea typeface="+mn-ea"/>
                          </a:rPr>
                        </m:ctrlPr>
                      </m:sSupPr>
                      <m:e>
                        <m:r>
                          <m:rPr>
                            <m:sty m:val="p"/>
                          </m:rPr>
                          <a:rPr lang="en-US" altLang="zh-CN" sz="2400" i="1" dirty="0">
                            <a:latin typeface="Cambria Math" panose="02040503050406030204" pitchFamily="18" charset="0"/>
                            <a:ea typeface="+mn-ea"/>
                          </a:rPr>
                          <m:t>Z</m:t>
                        </m:r>
                      </m:e>
                      <m:sup>
                        <m:r>
                          <a:rPr lang="en-US" altLang="zh-CN" sz="2400" b="0" i="1" dirty="0" smtClean="0">
                            <a:latin typeface="Cambria Math" panose="02040503050406030204" pitchFamily="18" charset="0"/>
                            <a:ea typeface="+mn-ea"/>
                          </a:rPr>
                          <m:t>∗</m:t>
                        </m:r>
                      </m:sup>
                    </m:sSup>
                    <m:r>
                      <a:rPr lang="zh-CN" altLang="en-US" sz="2400" i="1" dirty="0">
                        <a:latin typeface="Cambria Math" panose="02040503050406030204" pitchFamily="18" charset="0"/>
                        <a:ea typeface="+mn-ea"/>
                      </a:rPr>
                      <m:t>是</m:t>
                    </m:r>
                  </m:oMath>
                </a14:m>
                <a:r>
                  <a:rPr lang="zh-CN" altLang="en-US" sz="2400" dirty="0" smtClean="0">
                    <a:latin typeface="+mn-ea"/>
                    <a:ea typeface="+mn-ea"/>
                  </a:rPr>
                  <a:t>规范化因子</a:t>
                </a:r>
                <a:endParaRPr lang="en-US" altLang="zh-CN" sz="2400" dirty="0">
                  <a:latin typeface="+mn-ea"/>
                  <a:ea typeface="+mn-ea"/>
                </a:endParaRPr>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xfrm>
                <a:off x="260350" y="1266825"/>
                <a:ext cx="8454672" cy="5229225"/>
              </a:xfrm>
              <a:blipFill rotWithShape="0">
                <a:blip r:embed="rId3"/>
                <a:stretch>
                  <a:fillRect l="-1009" t="-1748" r="-288"/>
                </a:stretch>
              </a:blipFill>
            </p:spPr>
            <p:txBody>
              <a:bodyPr/>
              <a:lstStyle/>
              <a:p>
                <a:r>
                  <a:rPr lang="zh-CN" altLang="en-US">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1585160264"/>
              </p:ext>
            </p:extLst>
          </p:nvPr>
        </p:nvGraphicFramePr>
        <p:xfrm>
          <a:off x="2305050" y="3800475"/>
          <a:ext cx="3884613" cy="1006475"/>
        </p:xfrm>
        <a:graphic>
          <a:graphicData uri="http://schemas.openxmlformats.org/presentationml/2006/ole">
            <mc:AlternateContent xmlns:mc="http://schemas.openxmlformats.org/markup-compatibility/2006">
              <mc:Choice xmlns:v="urn:schemas-microsoft-com:vml" Requires="v">
                <p:oleObj spid="_x0000_s14468" name="Formula" r:id="rId4" imgW="1623240" imgH="419400" progId="Equation.Ribbit">
                  <p:embed/>
                </p:oleObj>
              </mc:Choice>
              <mc:Fallback>
                <p:oleObj name="Formula" r:id="rId4" imgW="1623240" imgH="419400" progId="Equation.Ribbit">
                  <p:embed/>
                  <p:pic>
                    <p:nvPicPr>
                      <p:cNvPr id="0" name=""/>
                      <p:cNvPicPr/>
                      <p:nvPr/>
                    </p:nvPicPr>
                    <p:blipFill>
                      <a:blip r:embed="rId5"/>
                      <a:stretch>
                        <a:fillRect/>
                      </a:stretch>
                    </p:blipFill>
                    <p:spPr>
                      <a:xfrm>
                        <a:off x="2305050" y="3800475"/>
                        <a:ext cx="3884613" cy="100647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171683670"/>
              </p:ext>
            </p:extLst>
          </p:nvPr>
        </p:nvGraphicFramePr>
        <p:xfrm>
          <a:off x="4227513" y="5265738"/>
          <a:ext cx="2716212" cy="328612"/>
        </p:xfrm>
        <a:graphic>
          <a:graphicData uri="http://schemas.openxmlformats.org/presentationml/2006/ole">
            <mc:AlternateContent xmlns:mc="http://schemas.openxmlformats.org/markup-compatibility/2006">
              <mc:Choice xmlns:v="urn:schemas-microsoft-com:vml" Requires="v">
                <p:oleObj spid="_x0000_s14469" name="Formula" r:id="rId6" imgW="1663920" imgH="203400" progId="Equation.Ribbit">
                  <p:embed/>
                </p:oleObj>
              </mc:Choice>
              <mc:Fallback>
                <p:oleObj name="Formula" r:id="rId6" imgW="1663920" imgH="203400" progId="Equation.Ribbit">
                  <p:embed/>
                  <p:pic>
                    <p:nvPicPr>
                      <p:cNvPr id="0" name=""/>
                      <p:cNvPicPr/>
                      <p:nvPr/>
                    </p:nvPicPr>
                    <p:blipFill>
                      <a:blip r:embed="rId7"/>
                      <a:stretch>
                        <a:fillRect/>
                      </a:stretch>
                    </p:blipFill>
                    <p:spPr>
                      <a:xfrm>
                        <a:off x="4227513" y="5265738"/>
                        <a:ext cx="2716212" cy="328612"/>
                      </a:xfrm>
                      <a:prstGeom prst="rect">
                        <a:avLst/>
                      </a:prstGeom>
                    </p:spPr>
                  </p:pic>
                </p:oleObj>
              </mc:Fallback>
            </mc:AlternateContent>
          </a:graphicData>
        </a:graphic>
      </p:graphicFrame>
    </p:spTree>
    <p:extLst>
      <p:ext uri="{BB962C8B-B14F-4D97-AF65-F5344CB8AC3E}">
        <p14:creationId xmlns:p14="http://schemas.microsoft.com/office/powerpoint/2010/main" val="25352860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联合概率分布定义举例</a:t>
            </a:r>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a:xfrm>
                <a:off x="260350" y="1266825"/>
                <a:ext cx="8454672" cy="5229225"/>
              </a:xfrm>
            </p:spPr>
            <p:txBody>
              <a:bodyPr>
                <a:normAutofit/>
              </a:bodyPr>
              <a:lstStyle/>
              <a:p>
                <a:r>
                  <a:rPr lang="zh-CN" altLang="en-US" dirty="0" smtClean="0"/>
                  <a:t>基</a:t>
                </a:r>
                <a:r>
                  <a:rPr lang="zh-CN" altLang="en-US" dirty="0"/>
                  <a:t>于</a:t>
                </a:r>
                <a:r>
                  <a:rPr lang="zh-CN" altLang="en-US" b="1" dirty="0">
                    <a:latin typeface="微软雅黑" panose="020B0503020204020204" pitchFamily="34" charset="-122"/>
                    <a:ea typeface="微软雅黑" panose="020B0503020204020204" pitchFamily="34" charset="-122"/>
                  </a:rPr>
                  <a:t>极大团</a:t>
                </a:r>
                <a:r>
                  <a:rPr lang="zh-CN" altLang="en-US" dirty="0" smtClean="0"/>
                  <a:t>的</a:t>
                </a:r>
                <a:r>
                  <a:rPr lang="zh-CN" altLang="en-US" dirty="0"/>
                  <a:t>势函</a:t>
                </a:r>
                <a:r>
                  <a:rPr lang="zh-CN" altLang="en-US" dirty="0" smtClean="0"/>
                  <a:t>数：</a:t>
                </a:r>
                <a:endParaRPr lang="en-US" altLang="zh-CN" dirty="0" smtClean="0"/>
              </a:p>
              <a:p>
                <a:pPr lvl="1"/>
                <a:r>
                  <a:rPr lang="zh-CN" altLang="en-US" dirty="0" smtClean="0"/>
                  <a:t>联合概率分布可以使用极大团定义</a:t>
                </a:r>
                <a:endParaRPr lang="en-US" altLang="zh-CN" dirty="0" smtClean="0"/>
              </a:p>
              <a:p>
                <a:pPr lvl="1"/>
                <a:r>
                  <a:rPr lang="zh-CN" altLang="en-US" dirty="0"/>
                  <a:t>假</a:t>
                </a:r>
                <a:r>
                  <a:rPr lang="zh-CN" altLang="en-US" dirty="0" smtClean="0"/>
                  <a:t>设所有极大团构成的集合为</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𝐶</m:t>
                        </m:r>
                      </m:e>
                      <m:sup>
                        <m:r>
                          <a:rPr lang="en-US" altLang="zh-CN" b="0" i="1" smtClean="0">
                            <a:latin typeface="Cambria Math" panose="02040503050406030204" pitchFamily="18" charset="0"/>
                          </a:rPr>
                          <m:t>∗</m:t>
                        </m:r>
                      </m:sup>
                    </m:sSup>
                  </m:oMath>
                </a14:m>
                <a:endParaRPr lang="en-US" altLang="zh-CN" b="0" dirty="0" smtClean="0"/>
              </a:p>
              <a:p>
                <a:pPr lvl="1"/>
                <a:endParaRPr lang="en-US" altLang="zh-CN" dirty="0"/>
              </a:p>
              <a:p>
                <a:r>
                  <a:rPr lang="zh-CN" altLang="en-US" b="0" dirty="0" smtClean="0"/>
                  <a:t>图模型</a:t>
                </a:r>
                <a:endParaRPr lang="en-US" altLang="zh-CN" b="0" dirty="0" smtClean="0"/>
              </a:p>
              <a:p>
                <a:endParaRPr lang="en-US" altLang="zh-CN" dirty="0"/>
              </a:p>
              <a:p>
                <a:endParaRPr lang="en-US" altLang="zh-CN" b="0" dirty="0" smtClean="0"/>
              </a:p>
              <a:p>
                <a:endParaRPr lang="en-US" altLang="zh-CN" dirty="0"/>
              </a:p>
              <a:p>
                <a:r>
                  <a:rPr lang="zh-CN" altLang="en-US" b="0" dirty="0" smtClean="0"/>
                  <a:t>联合概率分布</a:t>
                </a:r>
                <a:endParaRPr lang="en-US" altLang="zh-CN" b="0" dirty="0" smtClean="0"/>
              </a:p>
              <a:p>
                <a:endParaRPr lang="en-US" altLang="zh-CN" b="0" dirty="0" smtClean="0"/>
              </a:p>
              <a:p>
                <a:pPr marL="325800" lvl="1" indent="0">
                  <a:buNone/>
                </a:pPr>
                <a:endParaRPr lang="en-US" altLang="zh-CN" dirty="0" smtClean="0"/>
              </a:p>
              <a:p>
                <a:pPr lvl="1"/>
                <a:endParaRPr lang="en-US" altLang="zh-CN" dirty="0"/>
              </a:p>
              <a:p>
                <a:pPr lvl="1"/>
                <a:endParaRPr lang="en-US" altLang="zh-CN" dirty="0"/>
              </a:p>
              <a:p>
                <a:pPr lvl="1"/>
                <a:endParaRPr lang="en-US" altLang="zh-CN" dirty="0" smtClean="0"/>
              </a:p>
              <a:p>
                <a:pPr lvl="1"/>
                <a:endParaRPr lang="en-US" altLang="zh-CN" dirty="0"/>
              </a:p>
              <a:p>
                <a:pPr marL="325800" lvl="1" indent="0">
                  <a:buNone/>
                </a:pPr>
                <a:endParaRPr lang="en-US" altLang="zh-CN" dirty="0" smtClean="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xfrm>
                <a:off x="260350" y="1266825"/>
                <a:ext cx="8454672" cy="5229225"/>
              </a:xfrm>
              <a:blipFill rotWithShape="0">
                <a:blip r:embed="rId3"/>
                <a:stretch>
                  <a:fillRect l="-793" t="-1399"/>
                </a:stretch>
              </a:blipFill>
            </p:spPr>
            <p:txBody>
              <a:bodyPr/>
              <a:lstStyle/>
              <a:p>
                <a:r>
                  <a:rPr lang="zh-CN" altLang="en-US">
                    <a:noFill/>
                  </a:rPr>
                  <a:t> </a:t>
                </a:r>
              </a:p>
            </p:txBody>
          </p:sp>
        </mc:Fallback>
      </mc:AlternateContent>
      <p:pic>
        <p:nvPicPr>
          <p:cNvPr id="13" name="图片 12"/>
          <p:cNvPicPr>
            <a:picLocks noChangeAspect="1"/>
          </p:cNvPicPr>
          <p:nvPr/>
        </p:nvPicPr>
        <p:blipFill>
          <a:blip r:embed="rId4"/>
          <a:stretch>
            <a:fillRect/>
          </a:stretch>
        </p:blipFill>
        <p:spPr>
          <a:xfrm>
            <a:off x="2479760" y="2661433"/>
            <a:ext cx="2546393" cy="1586717"/>
          </a:xfrm>
          <a:prstGeom prst="rect">
            <a:avLst/>
          </a:prstGeom>
        </p:spPr>
      </p:pic>
      <p:graphicFrame>
        <p:nvGraphicFramePr>
          <p:cNvPr id="7" name="对象 6"/>
          <p:cNvGraphicFramePr>
            <a:graphicFrameLocks noChangeAspect="1"/>
          </p:cNvGraphicFramePr>
          <p:nvPr>
            <p:extLst>
              <p:ext uri="{D42A27DB-BD31-4B8C-83A1-F6EECF244321}">
                <p14:modId xmlns:p14="http://schemas.microsoft.com/office/powerpoint/2010/main" val="2239069109"/>
              </p:ext>
            </p:extLst>
          </p:nvPr>
        </p:nvGraphicFramePr>
        <p:xfrm>
          <a:off x="5470525" y="2532063"/>
          <a:ext cx="3113088" cy="806450"/>
        </p:xfrm>
        <a:graphic>
          <a:graphicData uri="http://schemas.openxmlformats.org/presentationml/2006/ole">
            <mc:AlternateContent xmlns:mc="http://schemas.openxmlformats.org/markup-compatibility/2006">
              <mc:Choice xmlns:v="urn:schemas-microsoft-com:vml" Requires="v">
                <p:oleObj spid="_x0000_s15488" name="Formula" r:id="rId5" imgW="1623240" imgH="419400" progId="Equation.Ribbit">
                  <p:embed/>
                </p:oleObj>
              </mc:Choice>
              <mc:Fallback>
                <p:oleObj name="Formula" r:id="rId5" imgW="1623240" imgH="419400" progId="Equation.Ribbit">
                  <p:embed/>
                  <p:pic>
                    <p:nvPicPr>
                      <p:cNvPr id="0" name=""/>
                      <p:cNvPicPr/>
                      <p:nvPr/>
                    </p:nvPicPr>
                    <p:blipFill>
                      <a:blip r:embed="rId6"/>
                      <a:stretch>
                        <a:fillRect/>
                      </a:stretch>
                    </p:blipFill>
                    <p:spPr>
                      <a:xfrm>
                        <a:off x="5470525" y="2532063"/>
                        <a:ext cx="3113088" cy="80645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790885396"/>
              </p:ext>
            </p:extLst>
          </p:nvPr>
        </p:nvGraphicFramePr>
        <p:xfrm>
          <a:off x="873125" y="5194300"/>
          <a:ext cx="7496175" cy="354013"/>
        </p:xfrm>
        <a:graphic>
          <a:graphicData uri="http://schemas.openxmlformats.org/presentationml/2006/ole">
            <mc:AlternateContent xmlns:mc="http://schemas.openxmlformats.org/markup-compatibility/2006">
              <mc:Choice xmlns:v="urn:schemas-microsoft-com:vml" Requires="v">
                <p:oleObj spid="_x0000_s15489" name="Formula" r:id="rId7" imgW="4297680" imgH="203400" progId="Equation.Ribbit">
                  <p:embed/>
                </p:oleObj>
              </mc:Choice>
              <mc:Fallback>
                <p:oleObj name="Formula" r:id="rId7" imgW="4297680" imgH="203400" progId="Equation.Ribbit">
                  <p:embed/>
                  <p:pic>
                    <p:nvPicPr>
                      <p:cNvPr id="0" name=""/>
                      <p:cNvPicPr/>
                      <p:nvPr/>
                    </p:nvPicPr>
                    <p:blipFill>
                      <a:blip r:embed="rId8"/>
                      <a:stretch>
                        <a:fillRect/>
                      </a:stretch>
                    </p:blipFill>
                    <p:spPr>
                      <a:xfrm>
                        <a:off x="873125" y="5194300"/>
                        <a:ext cx="7496175" cy="354013"/>
                      </a:xfrm>
                      <a:prstGeom prst="rect">
                        <a:avLst/>
                      </a:prstGeom>
                    </p:spPr>
                  </p:pic>
                </p:oleObj>
              </mc:Fallback>
            </mc:AlternateContent>
          </a:graphicData>
        </a:graphic>
      </p:graphicFrame>
    </p:spTree>
    <p:extLst>
      <p:ext uri="{BB962C8B-B14F-4D97-AF65-F5344CB8AC3E}">
        <p14:creationId xmlns:p14="http://schemas.microsoft.com/office/powerpoint/2010/main" val="12467908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马尔可夫随机场中的分离集</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a:xfrm>
                <a:off x="260350" y="1266825"/>
                <a:ext cx="8454672" cy="4000500"/>
              </a:xfrm>
            </p:spPr>
            <p:txBody>
              <a:bodyPr>
                <a:normAutofit/>
              </a:bodyPr>
              <a:lstStyle/>
              <a:p>
                <a:r>
                  <a:rPr lang="zh-CN" altLang="en-US" sz="2400" dirty="0" smtClean="0"/>
                  <a:t>马尔可夫随机场中得到“</a:t>
                </a:r>
                <a:r>
                  <a:rPr lang="zh-CN" altLang="en-US" sz="2400" b="1" dirty="0" smtClean="0">
                    <a:solidFill>
                      <a:srgbClr val="FF0000"/>
                    </a:solidFill>
                  </a:rPr>
                  <a:t>条件独立性</a:t>
                </a:r>
                <a:r>
                  <a:rPr lang="zh-CN" altLang="en-US" sz="2400" dirty="0" smtClean="0"/>
                  <a:t>”</a:t>
                </a:r>
                <a:endParaRPr lang="en-US" altLang="zh-CN" sz="2400" dirty="0" smtClean="0"/>
              </a:p>
              <a:p>
                <a:r>
                  <a:rPr lang="zh-CN" altLang="en-US" sz="2400" dirty="0" smtClean="0"/>
                  <a:t>借助“</a:t>
                </a:r>
                <a:r>
                  <a:rPr lang="zh-CN" altLang="en-US" sz="2400" b="1" dirty="0" smtClean="0">
                    <a:solidFill>
                      <a:srgbClr val="FF0000"/>
                    </a:solidFill>
                  </a:rPr>
                  <a:t>分离</a:t>
                </a:r>
                <a:r>
                  <a:rPr lang="zh-CN" altLang="en-US" sz="2400" dirty="0" smtClean="0"/>
                  <a:t>”的概念，若从结点集</a:t>
                </a:r>
                <a14:m>
                  <m:oMath xmlns:m="http://schemas.openxmlformats.org/officeDocument/2006/math">
                    <m:r>
                      <m:rPr>
                        <m:sty m:val="p"/>
                      </m:rPr>
                      <a:rPr lang="en-US" altLang="zh-CN" sz="2400" i="1" dirty="0">
                        <a:latin typeface="Cambria Math" panose="02040503050406030204" pitchFamily="18" charset="0"/>
                      </a:rPr>
                      <m:t>A</m:t>
                    </m:r>
                  </m:oMath>
                </a14:m>
                <a:r>
                  <a:rPr lang="zh-CN" altLang="en-US" sz="2400" dirty="0" smtClean="0"/>
                  <a:t>中的结点到</a:t>
                </a:r>
                <a14:m>
                  <m:oMath xmlns:m="http://schemas.openxmlformats.org/officeDocument/2006/math">
                    <m:r>
                      <m:rPr>
                        <m:sty m:val="p"/>
                      </m:rPr>
                      <a:rPr lang="en-US" altLang="zh-CN" sz="2400" i="1" dirty="0">
                        <a:latin typeface="Cambria Math" panose="02040503050406030204" pitchFamily="18" charset="0"/>
                      </a:rPr>
                      <m:t>B</m:t>
                    </m:r>
                  </m:oMath>
                </a14:m>
                <a:r>
                  <a:rPr lang="zh-CN" altLang="en-US" sz="2400" dirty="0" smtClean="0"/>
                  <a:t>中的结点都必须经过结点集</a:t>
                </a:r>
                <a14:m>
                  <m:oMath xmlns:m="http://schemas.openxmlformats.org/officeDocument/2006/math">
                    <m:r>
                      <m:rPr>
                        <m:sty m:val="p"/>
                      </m:rPr>
                      <a:rPr lang="en-US" altLang="zh-CN" sz="2400" i="1" dirty="0">
                        <a:latin typeface="Cambria Math" panose="02040503050406030204" pitchFamily="18" charset="0"/>
                      </a:rPr>
                      <m:t>C</m:t>
                    </m:r>
                  </m:oMath>
                </a14:m>
                <a:r>
                  <a:rPr lang="zh-CN" altLang="en-US" sz="2400" dirty="0" smtClean="0"/>
                  <a:t>中的结点，则称结点集</a:t>
                </a:r>
                <a14:m>
                  <m:oMath xmlns:m="http://schemas.openxmlformats.org/officeDocument/2006/math">
                    <m:r>
                      <m:rPr>
                        <m:sty m:val="p"/>
                      </m:rPr>
                      <a:rPr lang="en-US" altLang="zh-CN" sz="2400" i="1" dirty="0">
                        <a:latin typeface="Cambria Math" panose="02040503050406030204" pitchFamily="18" charset="0"/>
                      </a:rPr>
                      <m:t>A</m:t>
                    </m:r>
                  </m:oMath>
                </a14:m>
                <a:r>
                  <a:rPr lang="zh-CN" altLang="en-US" sz="2400" dirty="0" smtClean="0"/>
                  <a:t>，</a:t>
                </a:r>
                <a14:m>
                  <m:oMath xmlns:m="http://schemas.openxmlformats.org/officeDocument/2006/math">
                    <m:r>
                      <m:rPr>
                        <m:sty m:val="p"/>
                      </m:rPr>
                      <a:rPr lang="en-US" altLang="zh-CN" sz="2400" i="1" dirty="0">
                        <a:latin typeface="Cambria Math" panose="02040503050406030204" pitchFamily="18" charset="0"/>
                      </a:rPr>
                      <m:t>B</m:t>
                    </m:r>
                  </m:oMath>
                </a14:m>
                <a:r>
                  <a:rPr lang="zh-CN" altLang="en-US" sz="2400" dirty="0" smtClean="0"/>
                  <a:t>被结点集</a:t>
                </a:r>
                <a14:m>
                  <m:oMath xmlns:m="http://schemas.openxmlformats.org/officeDocument/2006/math">
                    <m:r>
                      <m:rPr>
                        <m:sty m:val="p"/>
                      </m:rPr>
                      <a:rPr lang="en-US" altLang="zh-CN" sz="2400" i="1" dirty="0">
                        <a:latin typeface="Cambria Math" panose="02040503050406030204" pitchFamily="18" charset="0"/>
                      </a:rPr>
                      <m:t>C</m:t>
                    </m:r>
                  </m:oMath>
                </a14:m>
                <a:r>
                  <a:rPr lang="zh-CN" altLang="en-US" sz="2400" dirty="0" smtClean="0"/>
                  <a:t>分离，称</a:t>
                </a:r>
                <a14:m>
                  <m:oMath xmlns:m="http://schemas.openxmlformats.org/officeDocument/2006/math">
                    <m:r>
                      <m:rPr>
                        <m:sty m:val="p"/>
                      </m:rPr>
                      <a:rPr lang="en-US" altLang="zh-CN" sz="2400" i="1" dirty="0">
                        <a:latin typeface="Cambria Math" panose="02040503050406030204" pitchFamily="18" charset="0"/>
                      </a:rPr>
                      <m:t>C</m:t>
                    </m:r>
                  </m:oMath>
                </a14:m>
                <a:r>
                  <a:rPr lang="zh-CN" altLang="en-US" sz="2400" dirty="0" smtClean="0"/>
                  <a:t>为分离集（</a:t>
                </a:r>
                <a:r>
                  <a:rPr lang="en-US" altLang="zh-CN" sz="2400" dirty="0" smtClean="0"/>
                  <a:t>separating set</a:t>
                </a:r>
                <a:r>
                  <a:rPr lang="zh-CN" altLang="en-US" sz="2400" dirty="0" smtClean="0"/>
                  <a:t>）</a:t>
                </a:r>
                <a:endParaRPr lang="en-US" altLang="zh-CN" sz="2400" dirty="0" smtClean="0"/>
              </a:p>
              <a:p>
                <a:endParaRPr lang="en-US" altLang="zh-CN" sz="2400" dirty="0" smtClean="0"/>
              </a:p>
              <a:p>
                <a:endParaRPr lang="en-US" altLang="zh-CN" sz="2400" dirty="0"/>
              </a:p>
              <a:p>
                <a:endParaRPr lang="en-US" altLang="zh-CN" sz="2400" dirty="0" smtClean="0"/>
              </a:p>
              <a:p>
                <a:pPr lvl="1"/>
                <a:endParaRPr lang="en-US" altLang="zh-CN" sz="2400" dirty="0" smtClean="0"/>
              </a:p>
              <a:p>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xfrm>
                <a:off x="260350" y="1266825"/>
                <a:ext cx="8454672" cy="4000500"/>
              </a:xfrm>
              <a:blipFill rotWithShape="0">
                <a:blip r:embed="rId2"/>
                <a:stretch>
                  <a:fillRect l="-1009" t="-2287" r="-4686"/>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647141" y="3267075"/>
            <a:ext cx="5113117" cy="2269304"/>
          </a:xfrm>
          <a:prstGeom prst="rect">
            <a:avLst/>
          </a:prstGeom>
        </p:spPr>
      </p:pic>
    </p:spTree>
    <p:extLst>
      <p:ext uri="{BB962C8B-B14F-4D97-AF65-F5344CB8AC3E}">
        <p14:creationId xmlns:p14="http://schemas.microsoft.com/office/powerpoint/2010/main" val="10900360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全局马尔可夫性</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a:xfrm>
                <a:off x="260350" y="1266825"/>
                <a:ext cx="8454672" cy="4000500"/>
              </a:xfrm>
            </p:spPr>
            <p:txBody>
              <a:bodyPr>
                <a:normAutofit/>
              </a:bodyPr>
              <a:lstStyle/>
              <a:p>
                <a:r>
                  <a:rPr lang="zh-CN" altLang="en-US" dirty="0" smtClean="0"/>
                  <a:t>马尔可夫随机场（</a:t>
                </a:r>
                <a:r>
                  <a:rPr lang="en-US" altLang="zh-CN" dirty="0" smtClean="0"/>
                  <a:t>Markov Random Field</a:t>
                </a:r>
                <a:r>
                  <a:rPr lang="zh-CN" altLang="en-US" dirty="0" smtClean="0"/>
                  <a:t>，</a:t>
                </a:r>
                <a:r>
                  <a:rPr lang="en-US" altLang="zh-CN" dirty="0" smtClean="0"/>
                  <a:t>MRF</a:t>
                </a:r>
                <a:r>
                  <a:rPr lang="zh-CN" altLang="en-US" dirty="0" smtClean="0"/>
                  <a:t>）</a:t>
                </a:r>
                <a:endParaRPr lang="en-US" altLang="zh-CN" dirty="0" smtClean="0"/>
              </a:p>
              <a:p>
                <a:r>
                  <a:rPr lang="zh-CN" altLang="en-US" dirty="0" smtClean="0"/>
                  <a:t>借助“分离”的概念，可以得到：</a:t>
                </a:r>
                <a:endParaRPr lang="en-US" altLang="zh-CN" dirty="0" smtClean="0"/>
              </a:p>
              <a:p>
                <a:pPr lvl="1"/>
                <a:r>
                  <a:rPr lang="zh-CN" altLang="en-US" b="1" dirty="0" smtClean="0">
                    <a:solidFill>
                      <a:srgbClr val="FF0000"/>
                    </a:solidFill>
                    <a:latin typeface="微软雅黑" panose="020B0503020204020204" pitchFamily="34" charset="-122"/>
                    <a:ea typeface="微软雅黑" panose="020B0503020204020204" pitchFamily="34" charset="-122"/>
                  </a:rPr>
                  <a:t>全</a:t>
                </a:r>
                <a:r>
                  <a:rPr lang="zh-CN" altLang="en-US" b="1" dirty="0">
                    <a:solidFill>
                      <a:srgbClr val="FF0000"/>
                    </a:solidFill>
                    <a:latin typeface="微软雅黑" panose="020B0503020204020204" pitchFamily="34" charset="-122"/>
                    <a:ea typeface="微软雅黑" panose="020B0503020204020204" pitchFamily="34" charset="-122"/>
                  </a:rPr>
                  <a:t>局</a:t>
                </a:r>
                <a:r>
                  <a:rPr lang="zh-CN" altLang="en-US" dirty="0">
                    <a:solidFill>
                      <a:srgbClr val="FF0000"/>
                    </a:solidFill>
                  </a:rPr>
                  <a:t>马尔可夫</a:t>
                </a:r>
                <a:r>
                  <a:rPr lang="zh-CN" altLang="en-US" dirty="0" smtClean="0">
                    <a:solidFill>
                      <a:srgbClr val="FF0000"/>
                    </a:solidFill>
                  </a:rPr>
                  <a:t>性</a:t>
                </a:r>
                <a:r>
                  <a:rPr lang="zh-CN" altLang="en-US" dirty="0" smtClean="0"/>
                  <a:t>（</a:t>
                </a:r>
                <a:r>
                  <a:rPr lang="en-US" altLang="zh-CN" dirty="0" smtClean="0"/>
                  <a:t>global Markov property</a:t>
                </a:r>
                <a:r>
                  <a:rPr lang="zh-CN" altLang="en-US" dirty="0" smtClean="0"/>
                  <a:t>）：</a:t>
                </a:r>
                <a:r>
                  <a:rPr lang="zh-CN" altLang="en-US" dirty="0"/>
                  <a:t>在给定</a:t>
                </a:r>
                <a:r>
                  <a:rPr lang="zh-CN" altLang="en-US" b="1" dirty="0">
                    <a:latin typeface="微软雅黑" panose="020B0503020204020204" pitchFamily="34" charset="-122"/>
                    <a:ea typeface="微软雅黑" panose="020B0503020204020204" pitchFamily="34" charset="-122"/>
                  </a:rPr>
                  <a:t>分离集</a:t>
                </a:r>
                <a:r>
                  <a:rPr lang="zh-CN" altLang="en-US" dirty="0"/>
                  <a:t>的条件下， 两个变量子集条件独</a:t>
                </a:r>
                <a:r>
                  <a:rPr lang="zh-CN" altLang="en-US" dirty="0" smtClean="0"/>
                  <a:t>立</a:t>
                </a:r>
                <a:endParaRPr lang="en-US" altLang="zh-CN" dirty="0" smtClean="0"/>
              </a:p>
              <a:p>
                <a:pPr lvl="1"/>
                <a:r>
                  <a:rPr lang="zh-CN" altLang="en-US" dirty="0" smtClean="0"/>
                  <a:t>若令</a:t>
                </a:r>
                <a14:m>
                  <m:oMath xmlns:m="http://schemas.openxmlformats.org/officeDocument/2006/math">
                    <m:r>
                      <m:rPr>
                        <m:sty m:val="p"/>
                      </m:rPr>
                      <a:rPr lang="en-US" altLang="zh-CN" i="1" dirty="0">
                        <a:latin typeface="Cambria Math" panose="02040503050406030204" pitchFamily="18" charset="0"/>
                      </a:rPr>
                      <m:t>A</m:t>
                    </m:r>
                    <m:r>
                      <a:rPr lang="en-US" altLang="zh-CN" i="1" dirty="0">
                        <a:latin typeface="Cambria Math" panose="02040503050406030204" pitchFamily="18" charset="0"/>
                      </a:rPr>
                      <m:t>,</m:t>
                    </m:r>
                  </m:oMath>
                </a14:m>
                <a:r>
                  <a:rPr lang="en-US" altLang="zh-CN" dirty="0" smtClean="0"/>
                  <a:t>B,C</a:t>
                </a:r>
                <a:r>
                  <a:rPr lang="zh-CN" altLang="en-US" dirty="0" smtClean="0"/>
                  <a:t>对应的变量集分别为</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x</m:t>
                        </m:r>
                      </m:e>
                      <m:sub>
                        <m:r>
                          <m:rPr>
                            <m:sty m:val="p"/>
                          </m:rPr>
                          <a:rPr lang="en-US" altLang="zh-CN" b="0" i="0" dirty="0" smtClean="0">
                            <a:latin typeface="Cambria Math" panose="02040503050406030204" pitchFamily="18" charset="0"/>
                          </a:rPr>
                          <m:t>A</m:t>
                        </m:r>
                      </m:sub>
                    </m:sSub>
                    <m:r>
                      <a:rPr lang="en-US" altLang="zh-CN" b="0" i="0"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x</m:t>
                        </m:r>
                      </m:e>
                      <m:sub>
                        <m:r>
                          <m:rPr>
                            <m:sty m:val="p"/>
                          </m:rPr>
                          <a:rPr lang="en-US" altLang="zh-CN" b="0" i="0" dirty="0" smtClean="0">
                            <a:latin typeface="Cambria Math" panose="02040503050406030204" pitchFamily="18" charset="0"/>
                          </a:rPr>
                          <m:t>B</m:t>
                        </m:r>
                      </m:sub>
                    </m:sSub>
                    <m:r>
                      <a:rPr lang="en-US" altLang="zh-CN" b="0"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b="0" i="1" dirty="0" smtClean="0">
                            <a:latin typeface="Cambria Math" panose="02040503050406030204" pitchFamily="18" charset="0"/>
                          </a:rPr>
                          <m:t>𝐶</m:t>
                        </m:r>
                      </m:sub>
                    </m:sSub>
                  </m:oMath>
                </a14:m>
                <a:r>
                  <a:rPr lang="en-US" altLang="zh-CN" dirty="0" smtClean="0"/>
                  <a:t>, </a:t>
                </a:r>
                <a:r>
                  <a:rPr lang="zh-CN" altLang="en-US" dirty="0" smtClean="0"/>
                  <a:t>则</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m:rPr>
                            <m:sty m:val="p"/>
                          </m:rPr>
                          <a:rPr lang="en-US" altLang="zh-CN" dirty="0">
                            <a:latin typeface="Cambria Math" panose="02040503050406030204" pitchFamily="18" charset="0"/>
                          </a:rPr>
                          <m:t>A</m:t>
                        </m:r>
                      </m:sub>
                    </m:sSub>
                  </m:oMath>
                </a14:m>
                <a:r>
                  <a:rPr lang="zh-CN" altLang="en-US" dirty="0" smtClean="0"/>
                  <a:t>和</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dirty="0">
                            <a:latin typeface="Cambria Math" panose="02040503050406030204" pitchFamily="18" charset="0"/>
                          </a:rPr>
                          <m:t>x</m:t>
                        </m:r>
                      </m:e>
                      <m:sub>
                        <m:r>
                          <m:rPr>
                            <m:sty m:val="p"/>
                          </m:rPr>
                          <a:rPr lang="en-US" altLang="zh-CN" dirty="0">
                            <a:latin typeface="Cambria Math" panose="02040503050406030204" pitchFamily="18" charset="0"/>
                          </a:rPr>
                          <m:t>B</m:t>
                        </m:r>
                      </m:sub>
                    </m:sSub>
                  </m:oMath>
                </a14:m>
                <a:r>
                  <a:rPr lang="zh-CN" altLang="en-US" dirty="0" smtClean="0"/>
                  <a:t>在</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i="1" dirty="0">
                            <a:latin typeface="Cambria Math" panose="02040503050406030204" pitchFamily="18" charset="0"/>
                          </a:rPr>
                          <m:t>𝐶</m:t>
                        </m:r>
                      </m:sub>
                    </m:sSub>
                  </m:oMath>
                </a14:m>
                <a:r>
                  <a:rPr lang="zh-CN" altLang="en-US" dirty="0" smtClean="0"/>
                  <a:t>给定的条件下独立，记为</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m:rPr>
                            <m:sty m:val="p"/>
                          </m:rPr>
                          <a:rPr lang="en-US" altLang="zh-CN" dirty="0">
                            <a:latin typeface="Cambria Math" panose="02040503050406030204" pitchFamily="18" charset="0"/>
                          </a:rPr>
                          <m:t>A</m:t>
                        </m:r>
                      </m:sub>
                    </m:sSub>
                    <m:r>
                      <a:rPr lang="zh-CN" altLang="en-US" i="1" dirty="0" smtClean="0">
                        <a:latin typeface="Cambria Math" panose="02040503050406030204" pitchFamily="18" charset="0"/>
                      </a:rPr>
                      <m:t> ⊥</m:t>
                    </m:r>
                    <m:sSub>
                      <m:sSubPr>
                        <m:ctrlPr>
                          <a:rPr lang="en-US" altLang="zh-CN" i="1" dirty="0">
                            <a:latin typeface="Cambria Math" panose="02040503050406030204" pitchFamily="18" charset="0"/>
                          </a:rPr>
                        </m:ctrlPr>
                      </m:sSubPr>
                      <m:e>
                        <m:r>
                          <m:rPr>
                            <m:sty m:val="p"/>
                          </m:rPr>
                          <a:rPr lang="en-US" altLang="zh-CN" dirty="0">
                            <a:latin typeface="Cambria Math" panose="02040503050406030204" pitchFamily="18" charset="0"/>
                          </a:rPr>
                          <m:t>x</m:t>
                        </m:r>
                      </m:e>
                      <m:sub>
                        <m:r>
                          <m:rPr>
                            <m:sty m:val="p"/>
                          </m:rPr>
                          <a:rPr lang="en-US" altLang="zh-CN" dirty="0">
                            <a:latin typeface="Cambria Math" panose="02040503050406030204" pitchFamily="18" charset="0"/>
                          </a:rPr>
                          <m:t>B</m:t>
                        </m:r>
                      </m:sub>
                    </m:sSub>
                    <m:r>
                      <a:rPr lang="en-US" altLang="zh-CN" b="0" i="0" dirty="0" smtClean="0">
                        <a:latin typeface="Cambria Math" panose="02040503050406030204" pitchFamily="18" charset="0"/>
                      </a:rPr>
                      <m:t> </m:t>
                    </m:r>
                    <m:r>
                      <a:rPr lang="en-US" altLang="zh-CN" i="1" dirty="0">
                        <a:latin typeface="Cambria Math" panose="02040503050406030204" pitchFamily="18" charset="0"/>
                      </a:rPr>
                      <m:t>|</m:t>
                    </m:r>
                    <m:r>
                      <a:rPr lang="en-US" altLang="zh-CN" b="0" i="1" dirty="0" smtClean="0">
                        <a:latin typeface="Cambria Math" panose="02040503050406030204" pitchFamily="18" charset="0"/>
                      </a:rPr>
                      <m:t> </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i="1" dirty="0">
                            <a:latin typeface="Cambria Math" panose="02040503050406030204" pitchFamily="18" charset="0"/>
                          </a:rPr>
                          <m:t>𝐶</m:t>
                        </m:r>
                      </m:sub>
                    </m:sSub>
                  </m:oMath>
                </a14:m>
                <a:endParaRPr lang="en-US" altLang="zh-CN" dirty="0" smtClean="0"/>
              </a:p>
              <a:p>
                <a:endParaRPr lang="en-US" altLang="zh-CN" dirty="0"/>
              </a:p>
              <a:p>
                <a:endParaRPr lang="en-US" altLang="zh-CN" dirty="0" smtClean="0"/>
              </a:p>
              <a:p>
                <a:pPr lvl="1"/>
                <a:endParaRPr lang="en-US" altLang="zh-CN" dirty="0" smtClean="0"/>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xfrm>
                <a:off x="260350" y="1266825"/>
                <a:ext cx="8454672" cy="4000500"/>
              </a:xfrm>
              <a:blipFill rotWithShape="0">
                <a:blip r:embed="rId2"/>
                <a:stretch>
                  <a:fillRect l="-793" t="-1982" r="-288"/>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647141" y="3581400"/>
            <a:ext cx="5113117" cy="2269304"/>
          </a:xfrm>
          <a:prstGeom prst="rect">
            <a:avLst/>
          </a:prstGeom>
        </p:spPr>
      </p:pic>
    </p:spTree>
    <p:extLst>
      <p:ext uri="{BB962C8B-B14F-4D97-AF65-F5344CB8AC3E}">
        <p14:creationId xmlns:p14="http://schemas.microsoft.com/office/powerpoint/2010/main" val="34915731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第十四</a:t>
            </a:r>
            <a:r>
              <a:rPr lang="zh-CN" altLang="en-US" dirty="0" smtClean="0"/>
              <a:t>章：概率图模型</a:t>
            </a:r>
            <a:endParaRPr lang="zh-CN" altLang="en-US" dirty="0"/>
          </a:p>
        </p:txBody>
      </p:sp>
    </p:spTree>
    <p:extLst>
      <p:ext uri="{BB962C8B-B14F-4D97-AF65-F5344CB8AC3E}">
        <p14:creationId xmlns:p14="http://schemas.microsoft.com/office/powerpoint/2010/main" val="12852152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全局马尔可夫性的验证</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b="1" dirty="0">
                    <a:latin typeface="微软雅黑" panose="020B0503020204020204" pitchFamily="34" charset="-122"/>
                    <a:ea typeface="微软雅黑" panose="020B0503020204020204" pitchFamily="34" charset="-122"/>
                  </a:rPr>
                  <a:t>全局</a:t>
                </a:r>
                <a:r>
                  <a:rPr lang="zh-CN" altLang="en-US" dirty="0"/>
                  <a:t>马尔可夫性（</a:t>
                </a:r>
                <a:r>
                  <a:rPr lang="en-US" altLang="zh-CN" dirty="0"/>
                  <a:t>global Markov property</a:t>
                </a:r>
                <a:r>
                  <a:rPr lang="zh-CN" altLang="en-US" dirty="0"/>
                  <a:t>）：在给定</a:t>
                </a:r>
                <a:r>
                  <a:rPr lang="zh-CN" altLang="en-US" b="1" dirty="0">
                    <a:latin typeface="微软雅黑" panose="020B0503020204020204" pitchFamily="34" charset="-122"/>
                    <a:ea typeface="微软雅黑" panose="020B0503020204020204" pitchFamily="34" charset="-122"/>
                  </a:rPr>
                  <a:t>分离集</a:t>
                </a:r>
                <a:r>
                  <a:rPr lang="zh-CN" altLang="en-US" dirty="0"/>
                  <a:t>的条件下， 两个变量子集条件独立</a:t>
                </a:r>
                <a:endParaRPr lang="en-US" altLang="zh-CN" dirty="0"/>
              </a:p>
              <a:p>
                <a:pPr lvl="1"/>
                <a:r>
                  <a:rPr lang="zh-CN" altLang="en-US" dirty="0"/>
                  <a:t>若令</a:t>
                </a:r>
                <a14:m>
                  <m:oMath xmlns:m="http://schemas.openxmlformats.org/officeDocument/2006/math">
                    <m:r>
                      <m:rPr>
                        <m:sty m:val="p"/>
                      </m:rPr>
                      <a:rPr lang="en-US" altLang="zh-CN" i="1" dirty="0">
                        <a:latin typeface="Cambria Math" panose="02040503050406030204" pitchFamily="18" charset="0"/>
                      </a:rPr>
                      <m:t>A</m:t>
                    </m:r>
                    <m:r>
                      <a:rPr lang="en-US" altLang="zh-CN" i="1" dirty="0">
                        <a:latin typeface="Cambria Math" panose="02040503050406030204" pitchFamily="18" charset="0"/>
                      </a:rPr>
                      <m:t>,</m:t>
                    </m:r>
                  </m:oMath>
                </a14:m>
                <a:r>
                  <a:rPr lang="en-US" altLang="zh-CN" dirty="0"/>
                  <a:t>B,C</a:t>
                </a:r>
                <a:r>
                  <a:rPr lang="zh-CN" altLang="en-US" dirty="0"/>
                  <a:t>对应的变量集分别为</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m:rPr>
                            <m:sty m:val="p"/>
                          </m:rPr>
                          <a:rPr lang="en-US" altLang="zh-CN" dirty="0">
                            <a:latin typeface="Cambria Math" panose="02040503050406030204" pitchFamily="18" charset="0"/>
                          </a:rPr>
                          <m:t>A</m:t>
                        </m:r>
                      </m:sub>
                    </m:sSub>
                    <m:r>
                      <a:rPr lang="en-US" altLang="zh-CN" dirty="0">
                        <a:latin typeface="Cambria Math" panose="02040503050406030204" pitchFamily="18" charset="0"/>
                      </a:rPr>
                      <m:t>, </m:t>
                    </m:r>
                    <m:sSub>
                      <m:sSubPr>
                        <m:ctrlPr>
                          <a:rPr lang="en-US" altLang="zh-CN" i="1" dirty="0">
                            <a:latin typeface="Cambria Math" panose="02040503050406030204" pitchFamily="18" charset="0"/>
                          </a:rPr>
                        </m:ctrlPr>
                      </m:sSubPr>
                      <m:e>
                        <m:r>
                          <m:rPr>
                            <m:sty m:val="p"/>
                          </m:rPr>
                          <a:rPr lang="en-US" altLang="zh-CN" dirty="0">
                            <a:latin typeface="Cambria Math" panose="02040503050406030204" pitchFamily="18" charset="0"/>
                          </a:rPr>
                          <m:t>x</m:t>
                        </m:r>
                      </m:e>
                      <m:sub>
                        <m:r>
                          <m:rPr>
                            <m:sty m:val="p"/>
                          </m:rPr>
                          <a:rPr lang="en-US" altLang="zh-CN" dirty="0">
                            <a:latin typeface="Cambria Math" panose="02040503050406030204" pitchFamily="18" charset="0"/>
                          </a:rPr>
                          <m:t>B</m:t>
                        </m:r>
                      </m:sub>
                    </m:sSub>
                    <m:r>
                      <a:rPr lang="en-US" altLang="zh-CN" i="1" dirty="0">
                        <a:latin typeface="Cambria Math" panose="02040503050406030204" pitchFamily="18" charset="0"/>
                      </a:rPr>
                      <m:t>, </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i="1" dirty="0">
                            <a:latin typeface="Cambria Math" panose="02040503050406030204" pitchFamily="18" charset="0"/>
                          </a:rPr>
                          <m:t>𝐶</m:t>
                        </m:r>
                      </m:sub>
                    </m:sSub>
                  </m:oMath>
                </a14:m>
                <a:r>
                  <a:rPr lang="en-US" altLang="zh-CN" dirty="0"/>
                  <a:t>, </a:t>
                </a:r>
                <a:r>
                  <a:rPr lang="zh-CN" altLang="en-US" dirty="0"/>
                  <a:t>则</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m:rPr>
                            <m:sty m:val="p"/>
                          </m:rPr>
                          <a:rPr lang="en-US" altLang="zh-CN" dirty="0">
                            <a:latin typeface="Cambria Math" panose="02040503050406030204" pitchFamily="18" charset="0"/>
                          </a:rPr>
                          <m:t>A</m:t>
                        </m:r>
                      </m:sub>
                    </m:sSub>
                  </m:oMath>
                </a14:m>
                <a:r>
                  <a:rPr lang="zh-CN" altLang="en-US" dirty="0"/>
                  <a:t>和</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dirty="0">
                            <a:latin typeface="Cambria Math" panose="02040503050406030204" pitchFamily="18" charset="0"/>
                          </a:rPr>
                          <m:t>x</m:t>
                        </m:r>
                      </m:e>
                      <m:sub>
                        <m:r>
                          <m:rPr>
                            <m:sty m:val="p"/>
                          </m:rPr>
                          <a:rPr lang="en-US" altLang="zh-CN" dirty="0">
                            <a:latin typeface="Cambria Math" panose="02040503050406030204" pitchFamily="18" charset="0"/>
                          </a:rPr>
                          <m:t>B</m:t>
                        </m:r>
                      </m:sub>
                    </m:sSub>
                  </m:oMath>
                </a14:m>
                <a:r>
                  <a:rPr lang="zh-CN" altLang="en-US" dirty="0"/>
                  <a:t>在</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i="1" dirty="0">
                            <a:latin typeface="Cambria Math" panose="02040503050406030204" pitchFamily="18" charset="0"/>
                          </a:rPr>
                          <m:t>𝐶</m:t>
                        </m:r>
                      </m:sub>
                    </m:sSub>
                  </m:oMath>
                </a14:m>
                <a:r>
                  <a:rPr lang="zh-CN" altLang="en-US" dirty="0"/>
                  <a:t>给定的条件下独立，记为</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m:rPr>
                            <m:sty m:val="p"/>
                          </m:rPr>
                          <a:rPr lang="en-US" altLang="zh-CN" dirty="0">
                            <a:latin typeface="Cambria Math" panose="02040503050406030204" pitchFamily="18" charset="0"/>
                          </a:rPr>
                          <m:t>A</m:t>
                        </m:r>
                      </m:sub>
                    </m:sSub>
                    <m:r>
                      <a:rPr lang="zh-CN" altLang="en-US" i="1" dirty="0">
                        <a:latin typeface="Cambria Math" panose="02040503050406030204" pitchFamily="18" charset="0"/>
                      </a:rPr>
                      <m:t> ⊥</m:t>
                    </m:r>
                    <m:sSub>
                      <m:sSubPr>
                        <m:ctrlPr>
                          <a:rPr lang="en-US" altLang="zh-CN" i="1" dirty="0">
                            <a:latin typeface="Cambria Math" panose="02040503050406030204" pitchFamily="18" charset="0"/>
                          </a:rPr>
                        </m:ctrlPr>
                      </m:sSubPr>
                      <m:e>
                        <m:r>
                          <m:rPr>
                            <m:sty m:val="p"/>
                          </m:rPr>
                          <a:rPr lang="en-US" altLang="zh-CN" dirty="0">
                            <a:latin typeface="Cambria Math" panose="02040503050406030204" pitchFamily="18" charset="0"/>
                          </a:rPr>
                          <m:t>x</m:t>
                        </m:r>
                      </m:e>
                      <m:sub>
                        <m:r>
                          <m:rPr>
                            <m:sty m:val="p"/>
                          </m:rPr>
                          <a:rPr lang="en-US" altLang="zh-CN" dirty="0">
                            <a:latin typeface="Cambria Math" panose="02040503050406030204" pitchFamily="18" charset="0"/>
                          </a:rPr>
                          <m:t>B</m:t>
                        </m:r>
                      </m:sub>
                    </m:sSub>
                    <m:r>
                      <a:rPr lang="en-US" altLang="zh-CN" dirty="0">
                        <a:latin typeface="Cambria Math" panose="02040503050406030204" pitchFamily="18" charset="0"/>
                      </a:rPr>
                      <m:t> </m:t>
                    </m:r>
                    <m:r>
                      <a:rPr lang="en-US" altLang="zh-CN" i="1" dirty="0">
                        <a:latin typeface="Cambria Math" panose="02040503050406030204" pitchFamily="18" charset="0"/>
                      </a:rPr>
                      <m:t>| </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i="1" dirty="0">
                            <a:latin typeface="Cambria Math" panose="02040503050406030204" pitchFamily="18" charset="0"/>
                          </a:rPr>
                          <m:t>𝐶</m:t>
                        </m:r>
                      </m:sub>
                    </m:sSub>
                  </m:oMath>
                </a14:m>
                <a:endParaRPr lang="en-US" altLang="zh-CN" dirty="0" smtClean="0"/>
              </a:p>
              <a:p>
                <a:r>
                  <a:rPr lang="zh-CN" altLang="en-US" dirty="0" smtClean="0"/>
                  <a:t>图模型简化：</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a:t>得</a:t>
                </a:r>
                <a:r>
                  <a:rPr lang="zh-CN" altLang="en-US" dirty="0" smtClean="0"/>
                  <a:t>到图模型的联合概率为：</a:t>
                </a:r>
                <a:endParaRPr lang="en-US" altLang="zh-CN" dirty="0" smtClean="0"/>
              </a:p>
              <a:p>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778" t="-1607" r="-354"/>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656541" y="3034024"/>
            <a:ext cx="2907317" cy="1290326"/>
          </a:xfrm>
          <a:prstGeom prst="rect">
            <a:avLst/>
          </a:prstGeom>
        </p:spPr>
      </p:pic>
      <p:pic>
        <p:nvPicPr>
          <p:cNvPr id="5" name="图片 4"/>
          <p:cNvPicPr>
            <a:picLocks noChangeAspect="1"/>
          </p:cNvPicPr>
          <p:nvPr/>
        </p:nvPicPr>
        <p:blipFill>
          <a:blip r:embed="rId5"/>
          <a:stretch>
            <a:fillRect/>
          </a:stretch>
        </p:blipFill>
        <p:spPr>
          <a:xfrm>
            <a:off x="5053464" y="3321942"/>
            <a:ext cx="2681288" cy="714487"/>
          </a:xfrm>
          <a:prstGeom prst="rect">
            <a:avLst/>
          </a:prstGeom>
        </p:spPr>
      </p:pic>
      <p:sp>
        <p:nvSpPr>
          <p:cNvPr id="6" name="右箭头 5"/>
          <p:cNvSpPr/>
          <p:nvPr/>
        </p:nvSpPr>
        <p:spPr>
          <a:xfrm>
            <a:off x="3960049" y="3455349"/>
            <a:ext cx="682625" cy="447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1742177965"/>
              </p:ext>
            </p:extLst>
          </p:nvPr>
        </p:nvGraphicFramePr>
        <p:xfrm>
          <a:off x="1854200" y="5205413"/>
          <a:ext cx="5764213" cy="422275"/>
        </p:xfrm>
        <a:graphic>
          <a:graphicData uri="http://schemas.openxmlformats.org/presentationml/2006/ole">
            <mc:AlternateContent xmlns:mc="http://schemas.openxmlformats.org/markup-compatibility/2006">
              <mc:Choice xmlns:v="urn:schemas-microsoft-com:vml" Requires="v">
                <p:oleObj spid="_x0000_s16445" name="Formula" r:id="rId6" imgW="2790360" imgH="203400" progId="Equation.Ribbit">
                  <p:embed/>
                </p:oleObj>
              </mc:Choice>
              <mc:Fallback>
                <p:oleObj name="Formula" r:id="rId6" imgW="2790360" imgH="203400" progId="Equation.Ribbit">
                  <p:embed/>
                  <p:pic>
                    <p:nvPicPr>
                      <p:cNvPr id="0" name=""/>
                      <p:cNvPicPr/>
                      <p:nvPr/>
                    </p:nvPicPr>
                    <p:blipFill>
                      <a:blip r:embed="rId7"/>
                      <a:stretch>
                        <a:fillRect/>
                      </a:stretch>
                    </p:blipFill>
                    <p:spPr>
                      <a:xfrm>
                        <a:off x="1854200" y="5205413"/>
                        <a:ext cx="5764213" cy="422275"/>
                      </a:xfrm>
                      <a:prstGeom prst="rect">
                        <a:avLst/>
                      </a:prstGeom>
                    </p:spPr>
                  </p:pic>
                </p:oleObj>
              </mc:Fallback>
            </mc:AlternateContent>
          </a:graphicData>
        </a:graphic>
      </p:graphicFrame>
    </p:spTree>
    <p:extLst>
      <p:ext uri="{BB962C8B-B14F-4D97-AF65-F5344CB8AC3E}">
        <p14:creationId xmlns:p14="http://schemas.microsoft.com/office/powerpoint/2010/main" val="122278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全局马尔可夫性的验证</a:t>
            </a:r>
          </a:p>
        </p:txBody>
      </p:sp>
      <p:sp>
        <p:nvSpPr>
          <p:cNvPr id="3" name="内容占位符 2"/>
          <p:cNvSpPr>
            <a:spLocks noGrp="1"/>
          </p:cNvSpPr>
          <p:nvPr>
            <p:ph idx="1"/>
          </p:nvPr>
        </p:nvSpPr>
        <p:spPr>
          <a:xfrm>
            <a:off x="260350" y="2028825"/>
            <a:ext cx="8616950" cy="4060486"/>
          </a:xfrm>
        </p:spPr>
        <p:txBody>
          <a:bodyPr/>
          <a:lstStyle/>
          <a:p>
            <a:r>
              <a:rPr lang="zh-CN" altLang="en-US" dirty="0" smtClean="0"/>
              <a:t>联合概率：</a:t>
            </a:r>
            <a:endParaRPr lang="en-US" altLang="zh-CN" dirty="0" smtClean="0"/>
          </a:p>
          <a:p>
            <a:endParaRPr lang="en-US" altLang="zh-CN" dirty="0"/>
          </a:p>
          <a:p>
            <a:r>
              <a:rPr lang="zh-CN" altLang="en-US" dirty="0" smtClean="0"/>
              <a:t>条件概率</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a:t>验</a:t>
            </a:r>
            <a:r>
              <a:rPr lang="zh-CN" altLang="en-US" dirty="0" smtClean="0"/>
              <a:t>证：</a:t>
            </a:r>
            <a:endParaRPr lang="en-US" altLang="zh-CN" dirty="0" smtClean="0"/>
          </a:p>
        </p:txBody>
      </p:sp>
      <p:pic>
        <p:nvPicPr>
          <p:cNvPr id="5" name="图片 4"/>
          <p:cNvPicPr>
            <a:picLocks noChangeAspect="1"/>
          </p:cNvPicPr>
          <p:nvPr/>
        </p:nvPicPr>
        <p:blipFill>
          <a:blip r:embed="rId3"/>
          <a:stretch>
            <a:fillRect/>
          </a:stretch>
        </p:blipFill>
        <p:spPr>
          <a:xfrm>
            <a:off x="3228181" y="1207392"/>
            <a:ext cx="2681288" cy="714487"/>
          </a:xfrm>
          <a:prstGeom prst="rect">
            <a:avLst/>
          </a:prstGeom>
        </p:spPr>
      </p:pic>
      <p:graphicFrame>
        <p:nvGraphicFramePr>
          <p:cNvPr id="10" name="对象 9"/>
          <p:cNvGraphicFramePr>
            <a:graphicFrameLocks noChangeAspect="1"/>
          </p:cNvGraphicFramePr>
          <p:nvPr>
            <p:extLst>
              <p:ext uri="{D42A27DB-BD31-4B8C-83A1-F6EECF244321}">
                <p14:modId xmlns:p14="http://schemas.microsoft.com/office/powerpoint/2010/main" val="754324152"/>
              </p:ext>
            </p:extLst>
          </p:nvPr>
        </p:nvGraphicFramePr>
        <p:xfrm>
          <a:off x="2390775" y="2490788"/>
          <a:ext cx="4160838" cy="303212"/>
        </p:xfrm>
        <a:graphic>
          <a:graphicData uri="http://schemas.openxmlformats.org/presentationml/2006/ole">
            <mc:AlternateContent xmlns:mc="http://schemas.openxmlformats.org/markup-compatibility/2006">
              <mc:Choice xmlns:v="urn:schemas-microsoft-com:vml" Requires="v">
                <p:oleObj spid="_x0000_s17632" name="Formula" r:id="rId4" imgW="2790360" imgH="203400" progId="Equation.Ribbit">
                  <p:embed/>
                </p:oleObj>
              </mc:Choice>
              <mc:Fallback>
                <p:oleObj name="Formula" r:id="rId4" imgW="2790360" imgH="203400" progId="Equation.Ribbit">
                  <p:embed/>
                  <p:pic>
                    <p:nvPicPr>
                      <p:cNvPr id="0" name=""/>
                      <p:cNvPicPr/>
                      <p:nvPr/>
                    </p:nvPicPr>
                    <p:blipFill>
                      <a:blip r:embed="rId5"/>
                      <a:stretch>
                        <a:fillRect/>
                      </a:stretch>
                    </p:blipFill>
                    <p:spPr>
                      <a:xfrm>
                        <a:off x="2390775" y="2490788"/>
                        <a:ext cx="4160838" cy="303212"/>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392595244"/>
              </p:ext>
            </p:extLst>
          </p:nvPr>
        </p:nvGraphicFramePr>
        <p:xfrm>
          <a:off x="787400" y="3549650"/>
          <a:ext cx="3798888" cy="1344613"/>
        </p:xfrm>
        <a:graphic>
          <a:graphicData uri="http://schemas.openxmlformats.org/presentationml/2006/ole">
            <mc:AlternateContent xmlns:mc="http://schemas.openxmlformats.org/markup-compatibility/2006">
              <mc:Choice xmlns:v="urn:schemas-microsoft-com:vml" Requires="v">
                <p:oleObj spid="_x0000_s17633" name="Formula" r:id="rId6" imgW="3798720" imgH="1344960" progId="Equation.Ribbit">
                  <p:embed/>
                </p:oleObj>
              </mc:Choice>
              <mc:Fallback>
                <p:oleObj name="Formula" r:id="rId6" imgW="3798720" imgH="1344960" progId="Equation.Ribbit">
                  <p:embed/>
                  <p:pic>
                    <p:nvPicPr>
                      <p:cNvPr id="0" name=""/>
                      <p:cNvPicPr/>
                      <p:nvPr/>
                    </p:nvPicPr>
                    <p:blipFill>
                      <a:blip r:embed="rId7"/>
                      <a:stretch>
                        <a:fillRect/>
                      </a:stretch>
                    </p:blipFill>
                    <p:spPr>
                      <a:xfrm>
                        <a:off x="787400" y="3549650"/>
                        <a:ext cx="3798888" cy="1344613"/>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792546593"/>
              </p:ext>
            </p:extLst>
          </p:nvPr>
        </p:nvGraphicFramePr>
        <p:xfrm>
          <a:off x="5240338" y="3487738"/>
          <a:ext cx="3354387" cy="1408112"/>
        </p:xfrm>
        <a:graphic>
          <a:graphicData uri="http://schemas.openxmlformats.org/presentationml/2006/ole">
            <mc:AlternateContent xmlns:mc="http://schemas.openxmlformats.org/markup-compatibility/2006">
              <mc:Choice xmlns:v="urn:schemas-microsoft-com:vml" Requires="v">
                <p:oleObj spid="_x0000_s17634" name="Formula" r:id="rId8" imgW="3354120" imgH="1408680" progId="Equation.Ribbit">
                  <p:embed/>
                </p:oleObj>
              </mc:Choice>
              <mc:Fallback>
                <p:oleObj name="Formula" r:id="rId8" imgW="3354120" imgH="1408680" progId="Equation.Ribbit">
                  <p:embed/>
                  <p:pic>
                    <p:nvPicPr>
                      <p:cNvPr id="0" name=""/>
                      <p:cNvPicPr/>
                      <p:nvPr/>
                    </p:nvPicPr>
                    <p:blipFill>
                      <a:blip r:embed="rId9"/>
                      <a:stretch>
                        <a:fillRect/>
                      </a:stretch>
                    </p:blipFill>
                    <p:spPr>
                      <a:xfrm>
                        <a:off x="5240338" y="3487738"/>
                        <a:ext cx="3354387" cy="1408112"/>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007569953"/>
              </p:ext>
            </p:extLst>
          </p:nvPr>
        </p:nvGraphicFramePr>
        <p:xfrm>
          <a:off x="1620838" y="5473700"/>
          <a:ext cx="5092700" cy="355600"/>
        </p:xfrm>
        <a:graphic>
          <a:graphicData uri="http://schemas.openxmlformats.org/presentationml/2006/ole">
            <mc:AlternateContent xmlns:mc="http://schemas.openxmlformats.org/markup-compatibility/2006">
              <mc:Choice xmlns:v="urn:schemas-microsoft-com:vml" Requires="v">
                <p:oleObj spid="_x0000_s17635" name="Formula" r:id="rId10" imgW="2552760" imgH="177840" progId="Equation.Ribbit">
                  <p:embed/>
                </p:oleObj>
              </mc:Choice>
              <mc:Fallback>
                <p:oleObj name="Formula" r:id="rId10" imgW="2552760" imgH="177840" progId="Equation.Ribbit">
                  <p:embed/>
                  <p:pic>
                    <p:nvPicPr>
                      <p:cNvPr id="0" name=""/>
                      <p:cNvPicPr/>
                      <p:nvPr/>
                    </p:nvPicPr>
                    <p:blipFill>
                      <a:blip r:embed="rId11"/>
                      <a:stretch>
                        <a:fillRect/>
                      </a:stretch>
                    </p:blipFill>
                    <p:spPr>
                      <a:xfrm>
                        <a:off x="1620838" y="5473700"/>
                        <a:ext cx="5092700" cy="355600"/>
                      </a:xfrm>
                      <a:prstGeom prst="rect">
                        <a:avLst/>
                      </a:prstGeom>
                    </p:spPr>
                  </p:pic>
                </p:oleObj>
              </mc:Fallback>
            </mc:AlternateContent>
          </a:graphicData>
        </a:graphic>
      </p:graphicFrame>
    </p:spTree>
    <p:extLst>
      <p:ext uri="{BB962C8B-B14F-4D97-AF65-F5344CB8AC3E}">
        <p14:creationId xmlns:p14="http://schemas.microsoft.com/office/powerpoint/2010/main" val="15369340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马尔可夫随机场中的条件独立性</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a:xfrm>
                <a:off x="260350" y="1266824"/>
                <a:ext cx="8454672" cy="4657725"/>
              </a:xfrm>
            </p:spPr>
            <p:txBody>
              <a:bodyPr>
                <a:normAutofit/>
              </a:bodyPr>
              <a:lstStyle/>
              <a:p>
                <a:r>
                  <a:rPr lang="zh-CN" altLang="en-US" b="1" dirty="0" smtClean="0">
                    <a:latin typeface="微软雅黑" panose="020B0503020204020204" pitchFamily="34" charset="-122"/>
                    <a:ea typeface="微软雅黑" panose="020B0503020204020204" pitchFamily="34" charset="-122"/>
                  </a:rPr>
                  <a:t>全局</a:t>
                </a:r>
                <a:r>
                  <a:rPr lang="zh-CN" altLang="en-US" dirty="0"/>
                  <a:t>马尔可夫性（</a:t>
                </a:r>
                <a:r>
                  <a:rPr lang="en-US" altLang="zh-CN" dirty="0"/>
                  <a:t>global Markov property</a:t>
                </a:r>
                <a:r>
                  <a:rPr lang="zh-CN" altLang="en-US" dirty="0"/>
                  <a:t>）：在给定</a:t>
                </a:r>
                <a:r>
                  <a:rPr lang="zh-CN" altLang="en-US" b="1" dirty="0">
                    <a:latin typeface="微软雅黑" panose="020B0503020204020204" pitchFamily="34" charset="-122"/>
                    <a:ea typeface="微软雅黑" panose="020B0503020204020204" pitchFamily="34" charset="-122"/>
                  </a:rPr>
                  <a:t>分离集</a:t>
                </a:r>
                <a:r>
                  <a:rPr lang="zh-CN" altLang="en-US" dirty="0"/>
                  <a:t>的条件下， 两个变量子集条件独立</a:t>
                </a:r>
                <a:endParaRPr lang="en-US" altLang="zh-CN" dirty="0"/>
              </a:p>
              <a:p>
                <a:pPr lvl="1"/>
                <a:r>
                  <a:rPr lang="zh-CN" altLang="en-US" dirty="0"/>
                  <a:t>若令</a:t>
                </a:r>
                <a14:m>
                  <m:oMath xmlns:m="http://schemas.openxmlformats.org/officeDocument/2006/math">
                    <m:r>
                      <m:rPr>
                        <m:sty m:val="p"/>
                      </m:rPr>
                      <a:rPr lang="en-US" altLang="zh-CN" i="1" dirty="0">
                        <a:latin typeface="Cambria Math" panose="02040503050406030204" pitchFamily="18" charset="0"/>
                      </a:rPr>
                      <m:t>A</m:t>
                    </m:r>
                    <m:r>
                      <a:rPr lang="en-US" altLang="zh-CN" i="1" dirty="0">
                        <a:latin typeface="Cambria Math" panose="02040503050406030204" pitchFamily="18" charset="0"/>
                      </a:rPr>
                      <m:t>,</m:t>
                    </m:r>
                  </m:oMath>
                </a14:m>
                <a:r>
                  <a:rPr lang="en-US" altLang="zh-CN" dirty="0"/>
                  <a:t>B,C</a:t>
                </a:r>
                <a:r>
                  <a:rPr lang="zh-CN" altLang="en-US" dirty="0"/>
                  <a:t>对应的变量集分别为</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m:rPr>
                            <m:sty m:val="p"/>
                          </m:rPr>
                          <a:rPr lang="en-US" altLang="zh-CN" dirty="0">
                            <a:latin typeface="Cambria Math" panose="02040503050406030204" pitchFamily="18" charset="0"/>
                          </a:rPr>
                          <m:t>A</m:t>
                        </m:r>
                      </m:sub>
                    </m:sSub>
                    <m:r>
                      <a:rPr lang="en-US" altLang="zh-CN" dirty="0">
                        <a:latin typeface="Cambria Math" panose="02040503050406030204" pitchFamily="18" charset="0"/>
                      </a:rPr>
                      <m:t>, </m:t>
                    </m:r>
                    <m:sSub>
                      <m:sSubPr>
                        <m:ctrlPr>
                          <a:rPr lang="en-US" altLang="zh-CN" i="1" dirty="0">
                            <a:latin typeface="Cambria Math" panose="02040503050406030204" pitchFamily="18" charset="0"/>
                          </a:rPr>
                        </m:ctrlPr>
                      </m:sSubPr>
                      <m:e>
                        <m:r>
                          <m:rPr>
                            <m:sty m:val="p"/>
                          </m:rPr>
                          <a:rPr lang="en-US" altLang="zh-CN" dirty="0">
                            <a:latin typeface="Cambria Math" panose="02040503050406030204" pitchFamily="18" charset="0"/>
                          </a:rPr>
                          <m:t>x</m:t>
                        </m:r>
                      </m:e>
                      <m:sub>
                        <m:r>
                          <m:rPr>
                            <m:sty m:val="p"/>
                          </m:rPr>
                          <a:rPr lang="en-US" altLang="zh-CN" dirty="0">
                            <a:latin typeface="Cambria Math" panose="02040503050406030204" pitchFamily="18" charset="0"/>
                          </a:rPr>
                          <m:t>B</m:t>
                        </m:r>
                      </m:sub>
                    </m:sSub>
                    <m:r>
                      <a:rPr lang="en-US" altLang="zh-CN" i="1" dirty="0">
                        <a:latin typeface="Cambria Math" panose="02040503050406030204" pitchFamily="18" charset="0"/>
                      </a:rPr>
                      <m:t>, </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i="1" dirty="0">
                            <a:latin typeface="Cambria Math" panose="02040503050406030204" pitchFamily="18" charset="0"/>
                          </a:rPr>
                          <m:t>𝐶</m:t>
                        </m:r>
                      </m:sub>
                    </m:sSub>
                  </m:oMath>
                </a14:m>
                <a:r>
                  <a:rPr lang="en-US" altLang="zh-CN" dirty="0"/>
                  <a:t>, </a:t>
                </a:r>
                <a:r>
                  <a:rPr lang="zh-CN" altLang="en-US" dirty="0"/>
                  <a:t>则</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m:rPr>
                            <m:sty m:val="p"/>
                          </m:rPr>
                          <a:rPr lang="en-US" altLang="zh-CN" dirty="0">
                            <a:latin typeface="Cambria Math" panose="02040503050406030204" pitchFamily="18" charset="0"/>
                          </a:rPr>
                          <m:t>A</m:t>
                        </m:r>
                      </m:sub>
                    </m:sSub>
                  </m:oMath>
                </a14:m>
                <a:r>
                  <a:rPr lang="zh-CN" altLang="en-US" dirty="0"/>
                  <a:t>和</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dirty="0">
                            <a:latin typeface="Cambria Math" panose="02040503050406030204" pitchFamily="18" charset="0"/>
                          </a:rPr>
                          <m:t>x</m:t>
                        </m:r>
                      </m:e>
                      <m:sub>
                        <m:r>
                          <m:rPr>
                            <m:sty m:val="p"/>
                          </m:rPr>
                          <a:rPr lang="en-US" altLang="zh-CN" dirty="0">
                            <a:latin typeface="Cambria Math" panose="02040503050406030204" pitchFamily="18" charset="0"/>
                          </a:rPr>
                          <m:t>B</m:t>
                        </m:r>
                      </m:sub>
                    </m:sSub>
                  </m:oMath>
                </a14:m>
                <a:r>
                  <a:rPr lang="zh-CN" altLang="en-US" dirty="0"/>
                  <a:t>在</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i="1" dirty="0">
                            <a:latin typeface="Cambria Math" panose="02040503050406030204" pitchFamily="18" charset="0"/>
                          </a:rPr>
                          <m:t>𝐶</m:t>
                        </m:r>
                      </m:sub>
                    </m:sSub>
                  </m:oMath>
                </a14:m>
                <a:r>
                  <a:rPr lang="zh-CN" altLang="en-US" dirty="0"/>
                  <a:t>给定的条件下独立，记为</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m:rPr>
                            <m:sty m:val="p"/>
                          </m:rPr>
                          <a:rPr lang="en-US" altLang="zh-CN" dirty="0">
                            <a:latin typeface="Cambria Math" panose="02040503050406030204" pitchFamily="18" charset="0"/>
                          </a:rPr>
                          <m:t>A</m:t>
                        </m:r>
                      </m:sub>
                    </m:sSub>
                    <m:r>
                      <a:rPr lang="zh-CN" altLang="en-US" i="1" dirty="0">
                        <a:latin typeface="Cambria Math" panose="02040503050406030204" pitchFamily="18" charset="0"/>
                      </a:rPr>
                      <m:t> ⊥</m:t>
                    </m:r>
                    <m:sSub>
                      <m:sSubPr>
                        <m:ctrlPr>
                          <a:rPr lang="en-US" altLang="zh-CN" i="1" dirty="0">
                            <a:latin typeface="Cambria Math" panose="02040503050406030204" pitchFamily="18" charset="0"/>
                          </a:rPr>
                        </m:ctrlPr>
                      </m:sSubPr>
                      <m:e>
                        <m:r>
                          <m:rPr>
                            <m:sty m:val="p"/>
                          </m:rPr>
                          <a:rPr lang="en-US" altLang="zh-CN" dirty="0">
                            <a:latin typeface="Cambria Math" panose="02040503050406030204" pitchFamily="18" charset="0"/>
                          </a:rPr>
                          <m:t>x</m:t>
                        </m:r>
                      </m:e>
                      <m:sub>
                        <m:r>
                          <m:rPr>
                            <m:sty m:val="p"/>
                          </m:rPr>
                          <a:rPr lang="en-US" altLang="zh-CN" dirty="0">
                            <a:latin typeface="Cambria Math" panose="02040503050406030204" pitchFamily="18" charset="0"/>
                          </a:rPr>
                          <m:t>B</m:t>
                        </m:r>
                      </m:sub>
                    </m:sSub>
                    <m:r>
                      <a:rPr lang="en-US" altLang="zh-CN" dirty="0">
                        <a:latin typeface="Cambria Math" panose="02040503050406030204" pitchFamily="18" charset="0"/>
                      </a:rPr>
                      <m:t> </m:t>
                    </m:r>
                    <m:r>
                      <a:rPr lang="en-US" altLang="zh-CN" i="1" dirty="0">
                        <a:latin typeface="Cambria Math" panose="02040503050406030204" pitchFamily="18" charset="0"/>
                      </a:rPr>
                      <m:t>| </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i="1" dirty="0">
                            <a:latin typeface="Cambria Math" panose="02040503050406030204" pitchFamily="18" charset="0"/>
                          </a:rPr>
                          <m:t>𝐶</m:t>
                        </m:r>
                      </m:sub>
                    </m:sSub>
                  </m:oMath>
                </a14:m>
                <a:endParaRPr lang="en-US" altLang="zh-CN" dirty="0" smtClean="0"/>
              </a:p>
              <a:p>
                <a:r>
                  <a:rPr lang="zh-CN" altLang="en-US" dirty="0" smtClean="0"/>
                  <a:t>由全局马尔可夫性可以导出：</a:t>
                </a:r>
                <a:endParaRPr lang="en-US" altLang="zh-CN" dirty="0" smtClean="0"/>
              </a:p>
              <a:p>
                <a:pPr lvl="1"/>
                <a:r>
                  <a:rPr lang="zh-CN" altLang="en-US" b="1" dirty="0" smtClean="0">
                    <a:latin typeface="微软雅黑" panose="020B0503020204020204" pitchFamily="34" charset="-122"/>
                    <a:ea typeface="微软雅黑" panose="020B0503020204020204" pitchFamily="34" charset="-122"/>
                  </a:rPr>
                  <a:t>局</a:t>
                </a:r>
                <a:r>
                  <a:rPr lang="zh-CN" altLang="en-US" b="1" dirty="0">
                    <a:latin typeface="微软雅黑" panose="020B0503020204020204" pitchFamily="34" charset="-122"/>
                    <a:ea typeface="微软雅黑" panose="020B0503020204020204" pitchFamily="34" charset="-122"/>
                  </a:rPr>
                  <a:t>部</a:t>
                </a:r>
                <a:r>
                  <a:rPr lang="zh-CN" altLang="en-US" dirty="0" smtClean="0"/>
                  <a:t>马尔可夫</a:t>
                </a:r>
                <a:r>
                  <a:rPr lang="zh-CN" altLang="en-US" dirty="0"/>
                  <a:t>性</a:t>
                </a:r>
                <a:r>
                  <a:rPr lang="zh-CN" altLang="en-US" dirty="0" smtClean="0"/>
                  <a:t>（</a:t>
                </a:r>
                <a:r>
                  <a:rPr lang="en-US" altLang="zh-CN" dirty="0" smtClean="0"/>
                  <a:t>local Markov </a:t>
                </a:r>
                <a:r>
                  <a:rPr lang="en-US" altLang="zh-CN" dirty="0"/>
                  <a:t>property</a:t>
                </a:r>
                <a:r>
                  <a:rPr lang="zh-CN" altLang="en-US" dirty="0"/>
                  <a:t>）：在给定</a:t>
                </a:r>
                <a:r>
                  <a:rPr lang="zh-CN" altLang="en-US" b="1" dirty="0">
                    <a:latin typeface="微软雅黑" panose="020B0503020204020204" pitchFamily="34" charset="-122"/>
                    <a:ea typeface="微软雅黑" panose="020B0503020204020204" pitchFamily="34" charset="-122"/>
                  </a:rPr>
                  <a:t>邻接变量</a:t>
                </a:r>
                <a:r>
                  <a:rPr lang="zh-CN" altLang="en-US" dirty="0" smtClean="0"/>
                  <a:t>的情况</a:t>
                </a:r>
                <a:r>
                  <a:rPr lang="zh-CN" altLang="en-US" dirty="0"/>
                  <a:t>下，一个变量条件独立于其它所有变</a:t>
                </a:r>
                <a:r>
                  <a:rPr lang="zh-CN" altLang="en-US" dirty="0" smtClean="0"/>
                  <a:t>量</a:t>
                </a:r>
                <a:endParaRPr lang="en-US" altLang="zh-CN" dirty="0" smtClean="0"/>
              </a:p>
              <a:p>
                <a:pPr lvl="2"/>
                <a:r>
                  <a:rPr lang="zh-CN" altLang="en-US" dirty="0" smtClean="0"/>
                  <a:t>令</a:t>
                </a:r>
                <a14:m>
                  <m:oMath xmlns:m="http://schemas.openxmlformats.org/officeDocument/2006/math">
                    <m:r>
                      <m:rPr>
                        <m:sty m:val="p"/>
                      </m:rPr>
                      <a:rPr lang="en-US" altLang="zh-CN" i="1" dirty="0">
                        <a:latin typeface="Cambria Math" panose="02040503050406030204" pitchFamily="18" charset="0"/>
                      </a:rPr>
                      <m:t>V</m:t>
                    </m:r>
                  </m:oMath>
                </a14:m>
                <a:r>
                  <a:rPr lang="zh-CN" altLang="en-US" dirty="0" smtClean="0"/>
                  <a:t>为图的结点集，</a:t>
                </a:r>
                <a14:m>
                  <m:oMath xmlns:m="http://schemas.openxmlformats.org/officeDocument/2006/math">
                    <m:r>
                      <a:rPr lang="en-US" altLang="zh-CN" b="0" i="1" smtClean="0">
                        <a:latin typeface="Cambria Math" panose="02040503050406030204" pitchFamily="18" charset="0"/>
                      </a:rPr>
                      <m:t>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e>
                    </m:d>
                    <m:r>
                      <a:rPr lang="zh-CN" altLang="en-US" i="1">
                        <a:latin typeface="Cambria Math" panose="02040503050406030204" pitchFamily="18" charset="0"/>
                      </a:rPr>
                      <m:t>为</m:t>
                    </m:r>
                  </m:oMath>
                </a14:m>
                <a:r>
                  <a:rPr lang="zh-CN" altLang="en-US" dirty="0" smtClean="0"/>
                  <a:t>结点</a:t>
                </a:r>
                <a14:m>
                  <m:oMath xmlns:m="http://schemas.openxmlformats.org/officeDocument/2006/math">
                    <m:r>
                      <m:rPr>
                        <m:sty m:val="p"/>
                      </m:rPr>
                      <a:rPr lang="en-US" altLang="zh-CN" i="1" dirty="0">
                        <a:latin typeface="Cambria Math" panose="02040503050406030204" pitchFamily="18" charset="0"/>
                      </a:rPr>
                      <m:t>v</m:t>
                    </m:r>
                  </m:oMath>
                </a14:m>
                <a:r>
                  <a:rPr lang="zh-CN" altLang="en-US" dirty="0" smtClean="0"/>
                  <a:t>在图上的邻接节点，</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e>
                    </m:d>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𝑣</m:t>
                        </m:r>
                      </m:e>
                    </m:d>
                  </m:oMath>
                </a14:m>
                <a:r>
                  <a:rPr lang="en-US" altLang="zh-CN" dirty="0" smtClean="0"/>
                  <a:t>, </a:t>
                </a:r>
                <a:r>
                  <a:rPr lang="zh-CN" altLang="en-US" dirty="0" smtClean="0"/>
                  <a:t>有</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n-US" altLang="zh-CN" i="1" dirty="0" smtClean="0">
                            <a:latin typeface="Cambria Math" panose="02040503050406030204" pitchFamily="18" charset="0"/>
                          </a:rPr>
                          <m:t>x</m:t>
                        </m:r>
                      </m:e>
                      <m:sub>
                        <m:r>
                          <m:rPr>
                            <m:sty m:val="p"/>
                          </m:rPr>
                          <a:rPr lang="en-US" altLang="zh-CN" b="0" i="0" dirty="0" smtClean="0">
                            <a:latin typeface="Cambria Math" panose="02040503050406030204" pitchFamily="18" charset="0"/>
                          </a:rPr>
                          <m:t>v</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b="0" i="1" dirty="0" smtClean="0">
                            <a:latin typeface="Cambria Math" panose="02040503050406030204" pitchFamily="18" charset="0"/>
                          </a:rPr>
                          <m:t>𝑉</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m:rPr>
                                <m:sty m:val="p"/>
                              </m:rPr>
                              <a:rPr lang="en-US" altLang="zh-CN" b="0" i="1" dirty="0" smtClean="0">
                                <a:latin typeface="Cambria Math" panose="02040503050406030204" pitchFamily="18" charset="0"/>
                              </a:rPr>
                              <m:t>n</m:t>
                            </m:r>
                          </m:e>
                          <m:sup>
                            <m:r>
                              <a:rPr lang="en-US" altLang="zh-CN" b="0" i="1" dirty="0" smtClean="0">
                                <a:latin typeface="Cambria Math" panose="02040503050406030204" pitchFamily="18" charset="0"/>
                              </a:rPr>
                              <m:t>∗</m:t>
                            </m:r>
                          </m:sup>
                        </m:sSup>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sub>
                    </m:sSub>
                    <m:r>
                      <a:rPr lang="en-US" altLang="zh-CN" b="0" i="1" dirty="0" smtClean="0">
                        <a:latin typeface="Cambria Math" panose="02040503050406030204" pitchFamily="18" charset="0"/>
                      </a:rPr>
                      <m:t> | </m:t>
                    </m:r>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b="0" i="1" dirty="0" smtClean="0">
                            <a:latin typeface="Cambria Math" panose="02040503050406030204" pitchFamily="18" charset="0"/>
                          </a:rPr>
                          <m:t>𝑛</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𝑣</m:t>
                            </m:r>
                          </m:e>
                        </m:d>
                      </m:sub>
                    </m:sSub>
                  </m:oMath>
                </a14:m>
                <a:endParaRPr lang="en-US" altLang="zh-CN" dirty="0" smtClean="0"/>
              </a:p>
              <a:p>
                <a:pPr lvl="1"/>
                <a:r>
                  <a:rPr lang="zh-CN" altLang="en-US" b="1" dirty="0">
                    <a:latin typeface="微软雅黑" panose="020B0503020204020204" pitchFamily="34" charset="-122"/>
                    <a:ea typeface="微软雅黑" panose="020B0503020204020204" pitchFamily="34" charset="-122"/>
                  </a:rPr>
                  <a:t>成对</a:t>
                </a:r>
                <a:r>
                  <a:rPr lang="zh-CN" altLang="en-US" dirty="0" smtClean="0"/>
                  <a:t>马尔可夫</a:t>
                </a:r>
                <a:r>
                  <a:rPr lang="zh-CN" altLang="en-US" dirty="0"/>
                  <a:t>性</a:t>
                </a:r>
                <a:r>
                  <a:rPr lang="zh-CN" altLang="en-US" dirty="0" smtClean="0"/>
                  <a:t>（</a:t>
                </a:r>
                <a:r>
                  <a:rPr lang="en-US" altLang="zh-CN" dirty="0" smtClean="0"/>
                  <a:t>pairwise Markov </a:t>
                </a:r>
                <a:r>
                  <a:rPr lang="en-US" altLang="zh-CN" dirty="0"/>
                  <a:t>property</a:t>
                </a:r>
                <a:r>
                  <a:rPr lang="zh-CN" altLang="en-US" dirty="0"/>
                  <a:t>）：在给定</a:t>
                </a:r>
                <a:r>
                  <a:rPr lang="zh-CN" altLang="en-US" b="1" dirty="0">
                    <a:latin typeface="微软雅黑" panose="020B0503020204020204" pitchFamily="34" charset="-122"/>
                    <a:ea typeface="微软雅黑" panose="020B0503020204020204" pitchFamily="34" charset="-122"/>
                  </a:rPr>
                  <a:t>所有其它变量</a:t>
                </a:r>
                <a:r>
                  <a:rPr lang="zh-CN" altLang="en-US" dirty="0"/>
                  <a:t>的情况下，两个非邻接变量条件独</a:t>
                </a:r>
                <a:r>
                  <a:rPr lang="zh-CN" altLang="en-US" dirty="0" smtClean="0"/>
                  <a:t>立</a:t>
                </a:r>
                <a:endParaRPr lang="en-US" altLang="zh-CN" dirty="0" smtClean="0"/>
              </a:p>
              <a:p>
                <a:pPr lvl="2"/>
                <a:r>
                  <a:rPr lang="zh-CN" altLang="en-US" dirty="0"/>
                  <a:t>令</a:t>
                </a:r>
                <a14:m>
                  <m:oMath xmlns:m="http://schemas.openxmlformats.org/officeDocument/2006/math">
                    <m:r>
                      <m:rPr>
                        <m:sty m:val="p"/>
                      </m:rPr>
                      <a:rPr lang="en-US" altLang="zh-CN" i="1" dirty="0">
                        <a:latin typeface="Cambria Math" panose="02040503050406030204" pitchFamily="18" charset="0"/>
                      </a:rPr>
                      <m:t>V</m:t>
                    </m:r>
                  </m:oMath>
                </a14:m>
                <a:r>
                  <a:rPr lang="zh-CN" altLang="en-US" dirty="0"/>
                  <a:t>为图的结点集，边集</a:t>
                </a:r>
                <a14:m>
                  <m:oMath xmlns:m="http://schemas.openxmlformats.org/officeDocument/2006/math">
                    <m:r>
                      <a:rPr lang="zh-CN" altLang="en-US" i="1" dirty="0" smtClean="0">
                        <a:latin typeface="Cambria Math" panose="02040503050406030204" pitchFamily="18" charset="0"/>
                      </a:rPr>
                      <m:t>为</m:t>
                    </m:r>
                    <m:r>
                      <m:rPr>
                        <m:sty m:val="p"/>
                      </m:rPr>
                      <a:rPr lang="en-US" altLang="zh-CN" i="1" dirty="0" smtClean="0">
                        <a:latin typeface="Cambria Math" panose="02040503050406030204" pitchFamily="18" charset="0"/>
                      </a:rPr>
                      <m:t>E</m:t>
                    </m:r>
                    <m:r>
                      <a:rPr lang="zh-CN" altLang="en-US" i="1" dirty="0">
                        <a:latin typeface="Cambria Math" panose="02040503050406030204" pitchFamily="18" charset="0"/>
                      </a:rPr>
                      <m:t>，</m:t>
                    </m:r>
                  </m:oMath>
                </a14:m>
                <a:r>
                  <a:rPr lang="zh-CN" altLang="en-US" i="0" dirty="0" smtClean="0">
                    <a:latin typeface="+mj-lt"/>
                  </a:rPr>
                  <a:t>对图中的两个结点</a:t>
                </a:r>
                <a14:m>
                  <m:oMath xmlns:m="http://schemas.openxmlformats.org/officeDocument/2006/math">
                    <m:r>
                      <m:rPr>
                        <m:sty m:val="p"/>
                      </m:rPr>
                      <a:rPr lang="en-US" altLang="zh-CN" dirty="0">
                        <a:latin typeface="Cambria Math" panose="02040503050406030204" pitchFamily="18" charset="0"/>
                      </a:rPr>
                      <m:t>u</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𝑣</m:t>
                    </m:r>
                  </m:oMath>
                </a14:m>
                <a:r>
                  <a:rPr lang="zh-CN" altLang="en-US" i="0" dirty="0" smtClean="0">
                    <a:latin typeface="+mj-lt"/>
                  </a:rPr>
                  <a:t>，</a:t>
                </a:r>
                <a:r>
                  <a:rPr lang="zh-CN" altLang="en-US" dirty="0" smtClean="0">
                    <a:latin typeface="+mj-lt"/>
                  </a:rPr>
                  <a:t>若</a:t>
                </a:r>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𝐸</m:t>
                    </m:r>
                    <m:r>
                      <a:rPr lang="en-US" altLang="zh-CN" b="0" i="1" smtClean="0">
                        <a:latin typeface="Cambria Math" panose="02040503050406030204" pitchFamily="18" charset="0"/>
                        <a:ea typeface="Cambria Math" panose="02040503050406030204" pitchFamily="18" charset="0"/>
                      </a:rPr>
                      <m:t> </m:t>
                    </m:r>
                  </m:oMath>
                </a14:m>
                <a:r>
                  <a:rPr lang="en-US" altLang="zh-CN" dirty="0" smtClean="0"/>
                  <a:t>, </a:t>
                </a:r>
                <a:r>
                  <a:rPr lang="zh-CN" altLang="en-US" dirty="0" smtClean="0"/>
                  <a:t>有</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m:rPr>
                            <m:sty m:val="p"/>
                          </m:rPr>
                          <a:rPr lang="en-US" altLang="zh-CN" b="0" i="0" dirty="0" smtClean="0">
                            <a:latin typeface="Cambria Math" panose="02040503050406030204" pitchFamily="18" charset="0"/>
                          </a:rPr>
                          <m:t>u</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b="0" i="1" dirty="0" smtClean="0">
                            <a:latin typeface="Cambria Math" panose="02040503050406030204" pitchFamily="18" charset="0"/>
                          </a:rPr>
                          <m:t>𝑣</m:t>
                        </m:r>
                      </m:sub>
                    </m:sSub>
                    <m:r>
                      <a:rPr lang="en-US" altLang="zh-CN" i="1" dirty="0">
                        <a:latin typeface="Cambria Math" panose="02040503050406030204" pitchFamily="18" charset="0"/>
                      </a:rPr>
                      <m:t> | </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b="0" i="1" dirty="0" smtClean="0">
                            <a:latin typeface="Cambria Math" panose="02040503050406030204" pitchFamily="18" charset="0"/>
                          </a:rPr>
                          <m:t>𝑉</m:t>
                        </m:r>
                        <m:r>
                          <a:rPr lang="en-US" altLang="zh-CN" b="0" i="1" dirty="0"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𝑢</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𝑣</m:t>
                            </m:r>
                          </m:e>
                        </m:d>
                      </m:sub>
                    </m:sSub>
                  </m:oMath>
                </a14:m>
                <a:endParaRPr lang="en-US" altLang="zh-CN" dirty="0" smtClean="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xfrm>
                <a:off x="260350" y="1266824"/>
                <a:ext cx="8454672" cy="4657725"/>
              </a:xfrm>
              <a:blipFill rotWithShape="0">
                <a:blip r:embed="rId2"/>
                <a:stretch>
                  <a:fillRect l="-793" t="-2094" r="-6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942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fade">
                                      <p:cBhvr>
                                        <p:cTn id="10" dur="500"/>
                                        <p:tgtEl>
                                          <p:spTgt spid="6">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5" end="5"/>
                                            </p:txEl>
                                          </p:spTgt>
                                        </p:tgtEl>
                                        <p:attrNameLst>
                                          <p:attrName>style.visibility</p:attrName>
                                        </p:attrNameLst>
                                      </p:cBhvr>
                                      <p:to>
                                        <p:strVal val="visible"/>
                                      </p:to>
                                    </p:set>
                                    <p:animEffect transition="in" filter="fade">
                                      <p:cBhvr>
                                        <p:cTn id="16" dur="500"/>
                                        <p:tgtEl>
                                          <p:spTgt spid="6">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animEffect transition="in" filter="fade">
                                      <p:cBhvr>
                                        <p:cTn id="19"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马尔可夫随机</a:t>
            </a:r>
            <a:r>
              <a:rPr lang="zh-CN" altLang="en-US" dirty="0" smtClean="0"/>
              <a:t>场中的势函数</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r>
                  <a:rPr lang="zh-CN" altLang="en-US" dirty="0" smtClean="0"/>
                  <a:t>势函数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𝜓</m:t>
                        </m:r>
                      </m:e>
                      <m:sub>
                        <m:r>
                          <a:rPr lang="en-US" altLang="zh-CN" b="0" i="1" smtClean="0">
                            <a:latin typeface="Cambria Math" panose="02040503050406030204" pitchFamily="18" charset="0"/>
                          </a:rPr>
                          <m:t>𝑄</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0" i="1" smtClean="0">
                                <a:latin typeface="Cambria Math" panose="02040503050406030204" pitchFamily="18" charset="0"/>
                              </a:rPr>
                              <m:t>𝑄</m:t>
                            </m:r>
                          </m:sub>
                        </m:sSub>
                      </m:e>
                    </m:d>
                    <m:r>
                      <a:rPr lang="zh-CN" altLang="en-US" i="1">
                        <a:latin typeface="Cambria Math" panose="02040503050406030204" pitchFamily="18" charset="0"/>
                      </a:rPr>
                      <m:t>的</m:t>
                    </m:r>
                  </m:oMath>
                </a14:m>
                <a:r>
                  <a:rPr lang="zh-CN" altLang="en-US" dirty="0" smtClean="0"/>
                  <a:t>作用是定量刻画变量集</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b="0" i="1" dirty="0" smtClean="0">
                            <a:latin typeface="Cambria Math" panose="02040503050406030204" pitchFamily="18" charset="0"/>
                          </a:rPr>
                          <m:t>𝑄</m:t>
                        </m:r>
                      </m:sub>
                    </m:sSub>
                    <m:r>
                      <a:rPr lang="zh-CN" altLang="en-US" i="1" dirty="0">
                        <a:latin typeface="Cambria Math" panose="02040503050406030204" pitchFamily="18" charset="0"/>
                      </a:rPr>
                      <m:t>中</m:t>
                    </m:r>
                  </m:oMath>
                </a14:m>
                <a:r>
                  <a:rPr lang="zh-CN" altLang="en-US" dirty="0" smtClean="0"/>
                  <a:t>变量的相关关系，应为非负函数，且在所偏好的变量取值上有较大的函数值</a:t>
                </a:r>
                <a:endParaRPr lang="en-US" altLang="zh-CN" dirty="0" smtClean="0"/>
              </a:p>
              <a:p>
                <a:endParaRPr lang="en-US" altLang="zh-CN" dirty="0"/>
              </a:p>
              <a:p>
                <a:pPr marL="0" indent="0">
                  <a:buNone/>
                </a:pPr>
                <a:endParaRPr lang="en-US" altLang="zh-CN" dirty="0"/>
              </a:p>
              <a:p>
                <a:r>
                  <a:rPr lang="zh-CN" altLang="en-US" dirty="0" smtClean="0"/>
                  <a:t>上图中，假定变量均为二值变量，定义势函数：</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smtClean="0"/>
                  <a:t>说明模型偏好</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m:rPr>
                            <m:sty m:val="p"/>
                          </m:rPr>
                          <a:rPr lang="en-US" altLang="zh-CN" i="1" dirty="0">
                            <a:latin typeface="Cambria Math" panose="02040503050406030204" pitchFamily="18" charset="0"/>
                          </a:rPr>
                          <m:t>A</m:t>
                        </m:r>
                      </m:sub>
                    </m:sSub>
                  </m:oMath>
                </a14:m>
                <a:r>
                  <a:rPr lang="zh-CN" altLang="en-US" dirty="0" smtClean="0"/>
                  <a:t>与</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b="0" i="1" dirty="0" smtClean="0">
                            <a:latin typeface="Cambria Math" panose="02040503050406030204" pitchFamily="18" charset="0"/>
                          </a:rPr>
                          <m:t>𝐶</m:t>
                        </m:r>
                      </m:sub>
                    </m:sSub>
                  </m:oMath>
                </a14:m>
                <a:r>
                  <a:rPr lang="zh-CN" altLang="en-US" dirty="0" smtClean="0"/>
                  <a:t>有相同的取值，</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b="0" i="1" dirty="0" smtClean="0">
                            <a:latin typeface="Cambria Math" panose="02040503050406030204" pitchFamily="18" charset="0"/>
                          </a:rPr>
                          <m:t>𝐵</m:t>
                        </m:r>
                      </m:sub>
                    </m:sSub>
                  </m:oMath>
                </a14:m>
                <a:r>
                  <a:rPr lang="zh-CN" altLang="en-US" dirty="0" smtClean="0"/>
                  <a:t>与</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b="0" i="1" dirty="0" smtClean="0">
                            <a:latin typeface="Cambria Math" panose="02040503050406030204" pitchFamily="18" charset="0"/>
                          </a:rPr>
                          <m:t>𝐶</m:t>
                        </m:r>
                      </m:sub>
                    </m:sSub>
                  </m:oMath>
                </a14:m>
                <a:r>
                  <a:rPr lang="zh-CN" altLang="en-US" dirty="0" smtClean="0"/>
                  <a:t>有不同的取值，换言之，</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b="0" i="1" dirty="0" smtClean="0">
                            <a:latin typeface="Cambria Math" panose="02040503050406030204" pitchFamily="18" charset="0"/>
                          </a:rPr>
                          <m:t>𝐴</m:t>
                        </m:r>
                      </m:sub>
                    </m:sSub>
                  </m:oMath>
                </a14:m>
                <a:r>
                  <a:rPr lang="zh-CN" altLang="en-US" dirty="0" smtClean="0"/>
                  <a:t>与</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b="0" i="1" dirty="0" smtClean="0">
                            <a:latin typeface="Cambria Math" panose="02040503050406030204" pitchFamily="18" charset="0"/>
                          </a:rPr>
                          <m:t>𝐶</m:t>
                        </m:r>
                      </m:sub>
                    </m:sSub>
                  </m:oMath>
                </a14:m>
                <a:r>
                  <a:rPr lang="zh-CN" altLang="en-US" dirty="0" smtClean="0"/>
                  <a:t>正相关，</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b="0" i="1" dirty="0" smtClean="0">
                            <a:latin typeface="Cambria Math" panose="02040503050406030204" pitchFamily="18" charset="0"/>
                          </a:rPr>
                          <m:t>𝐵</m:t>
                        </m:r>
                      </m:sub>
                    </m:sSub>
                  </m:oMath>
                </a14:m>
                <a:r>
                  <a:rPr lang="zh-CN" altLang="en-US" dirty="0" smtClean="0"/>
                  <a:t>与</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b="0" i="1" dirty="0" smtClean="0">
                            <a:latin typeface="Cambria Math" panose="02040503050406030204" pitchFamily="18" charset="0"/>
                          </a:rPr>
                          <m:t>𝐶</m:t>
                        </m:r>
                      </m:sub>
                    </m:sSub>
                  </m:oMath>
                </a14:m>
                <a:r>
                  <a:rPr lang="zh-CN" altLang="en-US" dirty="0" smtClean="0"/>
                  <a:t>负相关。所以令</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b="0" i="1" dirty="0" smtClean="0">
                            <a:latin typeface="Cambria Math" panose="02040503050406030204" pitchFamily="18" charset="0"/>
                          </a:rPr>
                          <m:t>𝐴</m:t>
                        </m:r>
                      </m:sub>
                    </m:sSub>
                  </m:oMath>
                </a14:m>
                <a:r>
                  <a:rPr lang="zh-CN" altLang="en-US" dirty="0" smtClean="0"/>
                  <a:t>与</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b="0" i="1" dirty="0" smtClean="0">
                            <a:latin typeface="Cambria Math" panose="02040503050406030204" pitchFamily="18" charset="0"/>
                          </a:rPr>
                          <m:t>𝐶</m:t>
                        </m:r>
                      </m:sub>
                    </m:sSub>
                  </m:oMath>
                </a14:m>
                <a:r>
                  <a:rPr lang="zh-CN" altLang="en-US" dirty="0" smtClean="0"/>
                  <a:t>相同且</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b="0" i="1" dirty="0" smtClean="0">
                            <a:latin typeface="Cambria Math" panose="02040503050406030204" pitchFamily="18" charset="0"/>
                          </a:rPr>
                          <m:t>𝐵</m:t>
                        </m:r>
                      </m:sub>
                    </m:sSub>
                  </m:oMath>
                </a14:m>
                <a:r>
                  <a:rPr lang="zh-CN" altLang="en-US" dirty="0" smtClean="0"/>
                  <a:t>与</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b="0" i="1" dirty="0" smtClean="0">
                            <a:latin typeface="Cambria Math" panose="02040503050406030204" pitchFamily="18" charset="0"/>
                          </a:rPr>
                          <m:t>𝐶</m:t>
                        </m:r>
                      </m:sub>
                    </m:sSub>
                  </m:oMath>
                </a14:m>
                <a:r>
                  <a:rPr lang="zh-CN" altLang="en-US" dirty="0" smtClean="0"/>
                  <a:t>不同的变量值指派将有较高的联合概率</a:t>
                </a:r>
                <a:endParaRPr lang="en-US" altLang="zh-CN" dirty="0" smtClean="0"/>
              </a:p>
              <a:p>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778" t="-1607" r="-495"/>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3228181" y="1845567"/>
            <a:ext cx="2681288" cy="714487"/>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49534256"/>
              </p:ext>
            </p:extLst>
          </p:nvPr>
        </p:nvGraphicFramePr>
        <p:xfrm>
          <a:off x="2658065" y="3247085"/>
          <a:ext cx="3943350" cy="669925"/>
        </p:xfrm>
        <a:graphic>
          <a:graphicData uri="http://schemas.openxmlformats.org/presentationml/2006/ole">
            <mc:AlternateContent xmlns:mc="http://schemas.openxmlformats.org/markup-compatibility/2006">
              <mc:Choice xmlns:v="urn:schemas-microsoft-com:vml" Requires="v">
                <p:oleObj spid="_x0000_s18540" name="Formula" r:id="rId5" imgW="2250720" imgH="384840" progId="Equation.Ribbit">
                  <p:embed/>
                </p:oleObj>
              </mc:Choice>
              <mc:Fallback>
                <p:oleObj name="Formula" r:id="rId5" imgW="2250720" imgH="384840" progId="Equation.Ribbit">
                  <p:embed/>
                  <p:pic>
                    <p:nvPicPr>
                      <p:cNvPr id="0" name=""/>
                      <p:cNvPicPr/>
                      <p:nvPr/>
                    </p:nvPicPr>
                    <p:blipFill>
                      <a:blip r:embed="rId6"/>
                      <a:stretch>
                        <a:fillRect/>
                      </a:stretch>
                    </p:blipFill>
                    <p:spPr>
                      <a:xfrm>
                        <a:off x="2658065" y="3247085"/>
                        <a:ext cx="3943350" cy="66992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440563019"/>
              </p:ext>
            </p:extLst>
          </p:nvPr>
        </p:nvGraphicFramePr>
        <p:xfrm>
          <a:off x="2658064" y="4088478"/>
          <a:ext cx="3922595" cy="664754"/>
        </p:xfrm>
        <a:graphic>
          <a:graphicData uri="http://schemas.openxmlformats.org/presentationml/2006/ole">
            <mc:AlternateContent xmlns:mc="http://schemas.openxmlformats.org/markup-compatibility/2006">
              <mc:Choice xmlns:v="urn:schemas-microsoft-com:vml" Requires="v">
                <p:oleObj spid="_x0000_s18541" name="Formula" r:id="rId7" imgW="2267280" imgH="384840" progId="Equation.Ribbit">
                  <p:embed/>
                </p:oleObj>
              </mc:Choice>
              <mc:Fallback>
                <p:oleObj name="Formula" r:id="rId7" imgW="2267280" imgH="384840" progId="Equation.Ribbit">
                  <p:embed/>
                  <p:pic>
                    <p:nvPicPr>
                      <p:cNvPr id="0" name=""/>
                      <p:cNvPicPr/>
                      <p:nvPr/>
                    </p:nvPicPr>
                    <p:blipFill>
                      <a:blip r:embed="rId8"/>
                      <a:stretch>
                        <a:fillRect/>
                      </a:stretch>
                    </p:blipFill>
                    <p:spPr>
                      <a:xfrm>
                        <a:off x="2658064" y="4088478"/>
                        <a:ext cx="3922595" cy="664754"/>
                      </a:xfrm>
                      <a:prstGeom prst="rect">
                        <a:avLst/>
                      </a:prstGeom>
                    </p:spPr>
                  </p:pic>
                </p:oleObj>
              </mc:Fallback>
            </mc:AlternateContent>
          </a:graphicData>
        </a:graphic>
      </p:graphicFrame>
    </p:spTree>
    <p:extLst>
      <p:ext uri="{BB962C8B-B14F-4D97-AF65-F5344CB8AC3E}">
        <p14:creationId xmlns:p14="http://schemas.microsoft.com/office/powerpoint/2010/main" val="36306531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马尔可夫随机</a:t>
            </a:r>
            <a:r>
              <a:rPr lang="zh-CN" altLang="en-US" dirty="0" smtClean="0"/>
              <a:t>场中的势函数</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60350" y="1158536"/>
                <a:ext cx="8616950" cy="5308939"/>
              </a:xfrm>
            </p:spPr>
            <p:txBody>
              <a:bodyPr>
                <a:normAutofit/>
              </a:bodyPr>
              <a:lstStyle/>
              <a:p>
                <a:r>
                  <a:rPr lang="zh-CN" altLang="en-US" dirty="0" smtClean="0"/>
                  <a:t>势函数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𝜓</m:t>
                        </m:r>
                      </m:e>
                      <m:sub>
                        <m:r>
                          <a:rPr lang="en-US" altLang="zh-CN" b="0" i="1" smtClean="0">
                            <a:latin typeface="Cambria Math" panose="02040503050406030204" pitchFamily="18" charset="0"/>
                          </a:rPr>
                          <m:t>𝑄</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0" i="1" smtClean="0">
                                <a:latin typeface="Cambria Math" panose="02040503050406030204" pitchFamily="18" charset="0"/>
                              </a:rPr>
                              <m:t>𝑄</m:t>
                            </m:r>
                          </m:sub>
                        </m:sSub>
                      </m:e>
                    </m:d>
                    <m:r>
                      <a:rPr lang="zh-CN" altLang="en-US" i="1">
                        <a:latin typeface="Cambria Math" panose="02040503050406030204" pitchFamily="18" charset="0"/>
                      </a:rPr>
                      <m:t>的</m:t>
                    </m:r>
                  </m:oMath>
                </a14:m>
                <a:r>
                  <a:rPr lang="zh-CN" altLang="en-US" dirty="0" smtClean="0"/>
                  <a:t>作用是定量刻画变量集</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b="0" i="1" dirty="0" smtClean="0">
                            <a:latin typeface="Cambria Math" panose="02040503050406030204" pitchFamily="18" charset="0"/>
                          </a:rPr>
                          <m:t>𝑄</m:t>
                        </m:r>
                      </m:sub>
                    </m:sSub>
                    <m:r>
                      <a:rPr lang="zh-CN" altLang="en-US" i="1" dirty="0">
                        <a:latin typeface="Cambria Math" panose="02040503050406030204" pitchFamily="18" charset="0"/>
                      </a:rPr>
                      <m:t>中</m:t>
                    </m:r>
                  </m:oMath>
                </a14:m>
                <a:r>
                  <a:rPr lang="zh-CN" altLang="en-US" dirty="0" smtClean="0"/>
                  <a:t>变量的相关关系，应为非负函数，且在所偏好的变量取值上有较大的函数值</a:t>
                </a:r>
                <a:endParaRPr lang="en-US" altLang="zh-CN" dirty="0"/>
              </a:p>
              <a:p>
                <a:endParaRPr lang="en-US" altLang="zh-CN" dirty="0"/>
              </a:p>
              <a:p>
                <a:r>
                  <a:rPr lang="zh-CN" altLang="en-US" dirty="0"/>
                  <a:t>为</a:t>
                </a:r>
                <a:r>
                  <a:rPr lang="zh-CN" altLang="en-US" dirty="0" smtClean="0"/>
                  <a:t>了满足</a:t>
                </a:r>
                <a:r>
                  <a:rPr lang="zh-CN" altLang="en-US" b="1" dirty="0" smtClean="0"/>
                  <a:t>非负性</a:t>
                </a:r>
                <a:r>
                  <a:rPr lang="zh-CN" altLang="en-US" dirty="0" smtClean="0"/>
                  <a:t>，指数函数常被用于定义势函数，即：</a:t>
                </a:r>
                <a:endParaRPr lang="en-US" altLang="zh-CN" dirty="0" smtClean="0"/>
              </a:p>
              <a:p>
                <a:endParaRPr lang="en-US" altLang="zh-CN" dirty="0"/>
              </a:p>
              <a:p>
                <a:endParaRPr lang="en-US" altLang="zh-CN" dirty="0" smtClean="0"/>
              </a:p>
              <a:p>
                <a:r>
                  <a:rPr lang="zh-CN" altLang="en-US" dirty="0"/>
                  <a:t>其</a:t>
                </a:r>
                <a:r>
                  <a:rPr lang="zh-CN" altLang="en-US" dirty="0" smtClean="0"/>
                  <a:t>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𝑄</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0" i="1" smtClean="0">
                                <a:latin typeface="Cambria Math" panose="02040503050406030204" pitchFamily="18" charset="0"/>
                              </a:rPr>
                              <m:t>𝑄</m:t>
                            </m:r>
                          </m:sub>
                        </m:sSub>
                      </m:e>
                    </m:d>
                    <m:r>
                      <a:rPr lang="zh-CN" altLang="en-US" i="1">
                        <a:latin typeface="Cambria Math" panose="02040503050406030204" pitchFamily="18" charset="0"/>
                      </a:rPr>
                      <m:t>是一个</m:t>
                    </m:r>
                  </m:oMath>
                </a14:m>
                <a:r>
                  <a:rPr lang="zh-CN" altLang="en-US" dirty="0" smtClean="0"/>
                  <a:t>定义在变量</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i="1" dirty="0">
                            <a:latin typeface="Cambria Math" panose="02040503050406030204" pitchFamily="18" charset="0"/>
                          </a:rPr>
                          <m:t>𝑄</m:t>
                        </m:r>
                      </m:sub>
                    </m:sSub>
                  </m:oMath>
                </a14:m>
                <a:r>
                  <a:rPr lang="zh-CN" altLang="en-US" dirty="0" smtClean="0"/>
                  <a:t>上的实值函数，常见形式为：</a:t>
                </a:r>
                <a:endParaRPr lang="en-US" altLang="zh-CN" dirty="0" smtClean="0"/>
              </a:p>
              <a:p>
                <a:endParaRPr lang="en-US" altLang="zh-CN" dirty="0"/>
              </a:p>
              <a:p>
                <a:endParaRPr lang="en-US" altLang="zh-CN" dirty="0" smtClean="0"/>
              </a:p>
              <a:p>
                <a:endParaRPr lang="en-US" altLang="zh-CN" dirty="0"/>
              </a:p>
              <a:p>
                <a:r>
                  <a:rPr lang="zh-CN" altLang="en-US" dirty="0" smtClean="0"/>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𝑢𝑣</m:t>
                        </m:r>
                      </m:sub>
                    </m:sSub>
                    <m:r>
                      <a:rPr lang="zh-CN" altLang="en-US" i="1">
                        <a:latin typeface="Cambria Math" panose="02040503050406030204" pitchFamily="18" charset="0"/>
                      </a:rPr>
                      <m:t>和</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𝑣</m:t>
                        </m:r>
                      </m:sub>
                    </m:sSub>
                    <m:r>
                      <a:rPr lang="zh-CN" altLang="en-US" i="1">
                        <a:latin typeface="Cambria Math" panose="02040503050406030204" pitchFamily="18" charset="0"/>
                      </a:rPr>
                      <m:t>是</m:t>
                    </m:r>
                  </m:oMath>
                </a14:m>
                <a:r>
                  <a:rPr lang="zh-CN" altLang="en-US" dirty="0" smtClean="0"/>
                  <a:t>参数，上式第一项考虑每一对结点的关系，第二项考虑单结点</a:t>
                </a:r>
                <a:endParaRPr lang="en-US" altLang="zh-CN" dirty="0" smtClean="0"/>
              </a:p>
              <a:p>
                <a:endParaRPr lang="en-US" altLang="zh-CN" dirty="0" smtClean="0"/>
              </a:p>
              <a:p>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60350" y="1158536"/>
                <a:ext cx="8616950" cy="5308939"/>
              </a:xfrm>
              <a:blipFill rotWithShape="0">
                <a:blip r:embed="rId3"/>
                <a:stretch>
                  <a:fillRect l="-778" t="-1033" r="-71"/>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774816467"/>
              </p:ext>
            </p:extLst>
          </p:nvPr>
        </p:nvGraphicFramePr>
        <p:xfrm>
          <a:off x="2559050" y="2854325"/>
          <a:ext cx="3490913" cy="554038"/>
        </p:xfrm>
        <a:graphic>
          <a:graphicData uri="http://schemas.openxmlformats.org/presentationml/2006/ole">
            <mc:AlternateContent xmlns:mc="http://schemas.openxmlformats.org/markup-compatibility/2006">
              <mc:Choice xmlns:v="urn:schemas-microsoft-com:vml" Requires="v">
                <p:oleObj spid="_x0000_s19564" name="Formula" r:id="rId4" imgW="1231920" imgH="195840" progId="Equation.Ribbit">
                  <p:embed/>
                </p:oleObj>
              </mc:Choice>
              <mc:Fallback>
                <p:oleObj name="Formula" r:id="rId4" imgW="1231920" imgH="195840" progId="Equation.Ribbit">
                  <p:embed/>
                  <p:pic>
                    <p:nvPicPr>
                      <p:cNvPr id="0" name=""/>
                      <p:cNvPicPr/>
                      <p:nvPr/>
                    </p:nvPicPr>
                    <p:blipFill>
                      <a:blip r:embed="rId5"/>
                      <a:stretch>
                        <a:fillRect/>
                      </a:stretch>
                    </p:blipFill>
                    <p:spPr>
                      <a:xfrm>
                        <a:off x="2559050" y="2854325"/>
                        <a:ext cx="3490913" cy="554038"/>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326217283"/>
              </p:ext>
            </p:extLst>
          </p:nvPr>
        </p:nvGraphicFramePr>
        <p:xfrm>
          <a:off x="1898650" y="4308475"/>
          <a:ext cx="5340350" cy="792163"/>
        </p:xfrm>
        <a:graphic>
          <a:graphicData uri="http://schemas.openxmlformats.org/presentationml/2006/ole">
            <mc:AlternateContent xmlns:mc="http://schemas.openxmlformats.org/markup-compatibility/2006">
              <mc:Choice xmlns:v="urn:schemas-microsoft-com:vml" Requires="v">
                <p:oleObj spid="_x0000_s19565" name="Formula" r:id="rId6" imgW="2505960" imgH="373680" progId="Equation.Ribbit">
                  <p:embed/>
                </p:oleObj>
              </mc:Choice>
              <mc:Fallback>
                <p:oleObj name="Formula" r:id="rId6" imgW="2505960" imgH="373680" progId="Equation.Ribbit">
                  <p:embed/>
                  <p:pic>
                    <p:nvPicPr>
                      <p:cNvPr id="0" name=""/>
                      <p:cNvPicPr/>
                      <p:nvPr/>
                    </p:nvPicPr>
                    <p:blipFill>
                      <a:blip r:embed="rId7"/>
                      <a:stretch>
                        <a:fillRect/>
                      </a:stretch>
                    </p:blipFill>
                    <p:spPr>
                      <a:xfrm>
                        <a:off x="1898650" y="4308475"/>
                        <a:ext cx="5340350" cy="792163"/>
                      </a:xfrm>
                      <a:prstGeom prst="rect">
                        <a:avLst/>
                      </a:prstGeom>
                    </p:spPr>
                  </p:pic>
                </p:oleObj>
              </mc:Fallback>
            </mc:AlternateContent>
          </a:graphicData>
        </a:graphic>
      </p:graphicFrame>
    </p:spTree>
    <p:extLst>
      <p:ext uri="{BB962C8B-B14F-4D97-AF65-F5344CB8AC3E}">
        <p14:creationId xmlns:p14="http://schemas.microsoft.com/office/powerpoint/2010/main" val="42085063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条件随机场</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条件随机场（</a:t>
                </a:r>
                <a:r>
                  <a:rPr lang="en-US" altLang="zh-CN" dirty="0" smtClean="0"/>
                  <a:t>Conditional Random Field</a:t>
                </a:r>
                <a:r>
                  <a:rPr lang="zh-CN" altLang="en-US" dirty="0" smtClean="0"/>
                  <a:t>，</a:t>
                </a:r>
                <a:r>
                  <a:rPr lang="en-US" altLang="zh-CN" dirty="0" smtClean="0"/>
                  <a:t>CRF)</a:t>
                </a:r>
                <a:r>
                  <a:rPr lang="zh-CN" altLang="en-US" dirty="0" smtClean="0"/>
                  <a:t>是一种</a:t>
                </a:r>
                <a:r>
                  <a:rPr lang="zh-CN" altLang="en-US" b="1" dirty="0" smtClean="0">
                    <a:solidFill>
                      <a:srgbClr val="FF0000"/>
                    </a:solidFill>
                  </a:rPr>
                  <a:t>判别式</a:t>
                </a:r>
                <a:r>
                  <a:rPr lang="zh-CN" altLang="en-US" dirty="0" smtClean="0"/>
                  <a:t>无向图模型（可看作给定观测值的</a:t>
                </a:r>
                <a:r>
                  <a:rPr lang="en-US" altLang="zh-CN" dirty="0" smtClean="0"/>
                  <a:t>MRF</a:t>
                </a:r>
                <a:r>
                  <a:rPr lang="zh-CN" altLang="en-US" dirty="0"/>
                  <a:t>），条件</a:t>
                </a:r>
                <a:r>
                  <a:rPr lang="zh-CN" altLang="en-US" dirty="0" smtClean="0"/>
                  <a:t>随机场对</a:t>
                </a:r>
                <a:r>
                  <a:rPr lang="zh-CN" altLang="en-US" dirty="0"/>
                  <a:t>多个</a:t>
                </a:r>
                <a:r>
                  <a:rPr lang="zh-CN" altLang="en-US" dirty="0" smtClean="0"/>
                  <a:t>变量给定</a:t>
                </a:r>
                <a:r>
                  <a:rPr lang="zh-CN" altLang="en-US" dirty="0"/>
                  <a:t>相应</a:t>
                </a:r>
                <a:r>
                  <a:rPr lang="zh-CN" altLang="en-US" b="1" dirty="0">
                    <a:latin typeface="微软雅黑" panose="020B0503020204020204" pitchFamily="34" charset="-122"/>
                    <a:ea typeface="微软雅黑" panose="020B0503020204020204" pitchFamily="34" charset="-122"/>
                  </a:rPr>
                  <a:t>观测值</a:t>
                </a:r>
                <a:r>
                  <a:rPr lang="zh-CN" altLang="en-US" dirty="0"/>
                  <a:t>后的</a:t>
                </a:r>
                <a:r>
                  <a:rPr lang="zh-CN" altLang="en-US" dirty="0" smtClean="0"/>
                  <a:t>条件概率</a:t>
                </a:r>
                <a:r>
                  <a:rPr lang="zh-CN" altLang="en-US" dirty="0"/>
                  <a:t>进行</a:t>
                </a:r>
                <a:r>
                  <a:rPr lang="zh-CN" altLang="en-US" dirty="0" smtClean="0"/>
                  <a:t>建模，若令</a:t>
                </a:r>
                <a14:m>
                  <m:oMath xmlns:m="http://schemas.openxmlformats.org/officeDocument/2006/math">
                    <m:r>
                      <m:rPr>
                        <m:sty m:val="p"/>
                      </m:rPr>
                      <a:rPr lang="en-US" altLang="zh-CN" i="1" dirty="0">
                        <a:latin typeface="Cambria Math" panose="02040503050406030204" pitchFamily="18" charset="0"/>
                      </a:rPr>
                      <m:t>x</m:t>
                    </m:r>
                    <m:r>
                      <a:rPr lang="en-US" altLang="zh-CN" b="0" i="1" dirty="0"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b="0" i="0" dirty="0" smtClean="0">
                                <a:latin typeface="Cambria Math" panose="02040503050406030204" pitchFamily="18" charset="0"/>
                              </a:rPr>
                              <m:t>1</m:t>
                            </m:r>
                          </m:sub>
                        </m:sSub>
                        <m:r>
                          <a:rPr lang="en-US" altLang="zh-CN" b="0" i="0"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b="0" i="1" dirty="0" smtClean="0">
                                <a:latin typeface="Cambria Math" panose="02040503050406030204" pitchFamily="18" charset="0"/>
                              </a:rPr>
                              <m:t>𝑛</m:t>
                            </m:r>
                          </m:sub>
                        </m:sSub>
                      </m:e>
                    </m:d>
                    <m:r>
                      <a:rPr lang="zh-CN" altLang="en-US" i="1" dirty="0">
                        <a:latin typeface="Cambria Math" panose="02040503050406030204" pitchFamily="18" charset="0"/>
                      </a:rPr>
                      <m:t>为</m:t>
                    </m:r>
                  </m:oMath>
                </a14:m>
                <a:r>
                  <a:rPr lang="zh-CN" altLang="en-US" dirty="0" smtClean="0"/>
                  <a:t>观测序列，</a:t>
                </a:r>
                <a14:m>
                  <m:oMath xmlns:m="http://schemas.openxmlformats.org/officeDocument/2006/math">
                    <m:r>
                      <m:rPr>
                        <m:sty m:val="p"/>
                      </m:rPr>
                      <a:rPr lang="en-US" altLang="zh-CN" i="1" dirty="0">
                        <a:latin typeface="Cambria Math" panose="02040503050406030204" pitchFamily="18" charset="0"/>
                      </a:rPr>
                      <m:t>y</m:t>
                    </m:r>
                    <m:r>
                      <a:rPr lang="en-US" altLang="zh-CN" b="0" i="1" dirty="0"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 …, </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𝑛</m:t>
                            </m:r>
                          </m:sub>
                        </m:sSub>
                      </m:e>
                    </m:d>
                  </m:oMath>
                </a14:m>
                <a:r>
                  <a:rPr lang="zh-CN" altLang="en-US" dirty="0" smtClean="0"/>
                  <a:t>为对应的标记序列， </a:t>
                </a:r>
                <a:r>
                  <a:rPr lang="en-US" altLang="zh-CN" dirty="0" smtClean="0"/>
                  <a:t>CRF</a:t>
                </a:r>
                <a:r>
                  <a:rPr lang="zh-CN" altLang="en-US" dirty="0" smtClean="0"/>
                  <a:t>的目标是构建条件概率模型</a:t>
                </a:r>
                <a14:m>
                  <m:oMath xmlns:m="http://schemas.openxmlformats.org/officeDocument/2006/math">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b="1" i="1" dirty="0" err="1" smtClean="0">
                        <a:latin typeface="Cambria Math" panose="02040503050406030204" pitchFamily="18" charset="0"/>
                      </a:rPr>
                      <m:t>𝒚</m:t>
                    </m:r>
                    <m:r>
                      <a:rPr lang="en-US" altLang="zh-CN" i="1" dirty="0" err="1" smtClean="0">
                        <a:latin typeface="Cambria Math" panose="02040503050406030204" pitchFamily="18" charset="0"/>
                      </a:rPr>
                      <m:t>|</m:t>
                    </m:r>
                    <m:r>
                      <m:rPr>
                        <m:sty m:val="p"/>
                      </m:rPr>
                      <a:rPr lang="en-US" altLang="zh-CN" i="1" dirty="0" err="1">
                        <a:latin typeface="Cambria Math" panose="02040503050406030204" pitchFamily="18" charset="0"/>
                      </a:rPr>
                      <m:t>x</m:t>
                    </m:r>
                    <m:r>
                      <a:rPr lang="en-US" altLang="zh-CN" i="1" dirty="0" smtClean="0">
                        <a:latin typeface="Cambria Math" panose="02040503050406030204" pitchFamily="18" charset="0"/>
                      </a:rPr>
                      <m:t>)</m:t>
                    </m:r>
                  </m:oMath>
                </a14:m>
                <a:endParaRPr lang="en-US" altLang="zh-CN" dirty="0" smtClean="0"/>
              </a:p>
              <a:p>
                <a:r>
                  <a:rPr lang="zh-CN" altLang="en-US" dirty="0"/>
                  <a:t>标记变量</a:t>
                </a:r>
                <a14:m>
                  <m:oMath xmlns:m="http://schemas.openxmlformats.org/officeDocument/2006/math">
                    <m:r>
                      <a:rPr lang="en-US" altLang="zh-CN" b="1" i="1" dirty="0" smtClean="0">
                        <a:latin typeface="Cambria Math" panose="02040503050406030204" pitchFamily="18" charset="0"/>
                      </a:rPr>
                      <m:t>𝒚</m:t>
                    </m:r>
                  </m:oMath>
                </a14:m>
                <a:r>
                  <a:rPr lang="zh-CN" altLang="en-US" dirty="0" smtClean="0"/>
                  <a:t>可以是结构型变量，它各个分量之间具有某种相关性。</a:t>
                </a:r>
                <a:endParaRPr lang="en-US" altLang="zh-CN" dirty="0" smtClean="0"/>
              </a:p>
              <a:p>
                <a:pPr lvl="1"/>
                <a:r>
                  <a:rPr lang="zh-CN" altLang="en-US" dirty="0"/>
                  <a:t>自然语</a:t>
                </a:r>
                <a:r>
                  <a:rPr lang="zh-CN" altLang="en-US" dirty="0" smtClean="0"/>
                  <a:t>言处理的词性标注任务中，观测数据为语句（单词序列），标记为相应的词性序列，具有线性序列结构</a:t>
                </a:r>
                <a:endParaRPr lang="en-US" altLang="zh-CN" dirty="0" smtClean="0"/>
              </a:p>
              <a:p>
                <a:pPr lvl="1"/>
                <a:r>
                  <a:rPr lang="zh-CN" altLang="en-US" dirty="0" smtClean="0"/>
                  <a:t>在语法分析任务中，输出标记是语法树，具有树形结构</a:t>
                </a: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778" t="-1607" r="-354"/>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658937" y="4156237"/>
            <a:ext cx="5819775" cy="1837824"/>
          </a:xfrm>
          <a:prstGeom prst="rect">
            <a:avLst/>
          </a:prstGeom>
        </p:spPr>
      </p:pic>
    </p:spTree>
    <p:extLst>
      <p:ext uri="{BB962C8B-B14F-4D97-AF65-F5344CB8AC3E}">
        <p14:creationId xmlns:p14="http://schemas.microsoft.com/office/powerpoint/2010/main" val="56655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2" presetClass="entr" presetSubtype="4"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条件随机场</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令</a:t>
                </a:r>
                <a14:m>
                  <m:oMath xmlns:m="http://schemas.openxmlformats.org/officeDocument/2006/math">
                    <m:r>
                      <m:rPr>
                        <m:sty m:val="p"/>
                      </m:rPr>
                      <a:rPr lang="en-US" altLang="zh-CN" i="1" dirty="0">
                        <a:latin typeface="Cambria Math" panose="02040503050406030204" pitchFamily="18" charset="0"/>
                      </a:rPr>
                      <m:t>G</m:t>
                    </m:r>
                    <m:r>
                      <a:rPr lang="en-US" altLang="zh-CN" b="0" i="1" dirty="0" smtClean="0">
                        <a:latin typeface="Cambria Math" panose="02040503050406030204" pitchFamily="18" charset="0"/>
                      </a:rPr>
                      <m:t>= </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𝑉</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𝐸</m:t>
                        </m:r>
                      </m:e>
                    </m:d>
                  </m:oMath>
                </a14:m>
                <a:r>
                  <a:rPr lang="zh-CN" altLang="en-US" dirty="0" smtClean="0"/>
                  <a:t>表示结点与标记变量</a:t>
                </a:r>
                <a14:m>
                  <m:oMath xmlns:m="http://schemas.openxmlformats.org/officeDocument/2006/math">
                    <m:r>
                      <m:rPr>
                        <m:sty m:val="p"/>
                      </m:rPr>
                      <a:rPr lang="en-US" altLang="zh-CN" i="1" dirty="0">
                        <a:latin typeface="Cambria Math" panose="02040503050406030204" pitchFamily="18" charset="0"/>
                      </a:rPr>
                      <m:t>y</m:t>
                    </m:r>
                  </m:oMath>
                </a14:m>
                <a:r>
                  <a:rPr lang="zh-CN" altLang="en-US" dirty="0" smtClean="0"/>
                  <a:t>中元素一一对应的无向图。无向图中，</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𝒚</m:t>
                        </m:r>
                      </m:e>
                      <m:sub>
                        <m:r>
                          <a:rPr lang="en-US" altLang="zh-CN" i="1" dirty="0" smtClean="0">
                            <a:latin typeface="Cambria Math" panose="02040503050406030204" pitchFamily="18" charset="0"/>
                          </a:rPr>
                          <m:t>𝑣</m:t>
                        </m:r>
                      </m:sub>
                    </m:sSub>
                  </m:oMath>
                </a14:m>
                <a:r>
                  <a:rPr lang="zh-CN" altLang="en-US" dirty="0" smtClean="0"/>
                  <a:t>表示</a:t>
                </a:r>
                <a:r>
                  <a:rPr lang="zh-CN" altLang="en-US" dirty="0"/>
                  <a:t>与节点</a:t>
                </a:r>
                <a14:m>
                  <m:oMath xmlns:m="http://schemas.openxmlformats.org/officeDocument/2006/math">
                    <m:r>
                      <a:rPr lang="en-US" altLang="zh-CN" i="1" dirty="0" smtClean="0">
                        <a:latin typeface="Cambria Math" panose="02040503050406030204" pitchFamily="18" charset="0"/>
                      </a:rPr>
                      <m:t>𝑣</m:t>
                    </m:r>
                  </m:oMath>
                </a14:m>
                <a:r>
                  <a:rPr lang="zh-CN" altLang="en-US" dirty="0"/>
                  <a:t>对应的标记变量，</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𝑣</m:t>
                    </m:r>
                    <m:r>
                      <a:rPr lang="en-US" altLang="zh-CN" i="1" dirty="0" smtClean="0">
                        <a:latin typeface="Cambria Math" panose="02040503050406030204" pitchFamily="18" charset="0"/>
                      </a:rPr>
                      <m:t>)</m:t>
                    </m:r>
                  </m:oMath>
                </a14:m>
                <a:r>
                  <a:rPr lang="zh-CN" altLang="en-US" dirty="0"/>
                  <a:t>表示</a:t>
                </a:r>
                <a:r>
                  <a:rPr lang="zh-CN" altLang="en-US" dirty="0" smtClean="0"/>
                  <a:t>结点</a:t>
                </a:r>
                <a14:m>
                  <m:oMath xmlns:m="http://schemas.openxmlformats.org/officeDocument/2006/math">
                    <m:r>
                      <a:rPr lang="en-US" altLang="zh-CN" i="1" dirty="0">
                        <a:latin typeface="Cambria Math" panose="02040503050406030204" pitchFamily="18" charset="0"/>
                      </a:rPr>
                      <m:t>𝑣</m:t>
                    </m:r>
                  </m:oMath>
                </a14:m>
                <a:r>
                  <a:rPr lang="zh-CN" altLang="en-US" dirty="0"/>
                  <a:t>的邻接</a:t>
                </a:r>
                <a:r>
                  <a:rPr lang="zh-CN" altLang="en-US" dirty="0" smtClean="0"/>
                  <a:t>结点，若图中的每个结点都满足马尔可夫性，</a:t>
                </a:r>
                <a:endParaRPr lang="en-US" altLang="zh-CN" dirty="0" smtClean="0"/>
              </a:p>
              <a:p>
                <a:endParaRPr lang="en-US" altLang="zh-CN" dirty="0"/>
              </a:p>
              <a:p>
                <a:pPr marL="325800" lvl="1" indent="0">
                  <a:buNone/>
                </a:pPr>
                <a:endParaRPr lang="en-US" altLang="zh-CN" dirty="0" smtClean="0"/>
              </a:p>
              <a:p>
                <a:pPr marL="325800" lvl="1" indent="0">
                  <a:buNone/>
                </a:pPr>
                <a:r>
                  <a:rPr lang="zh-CN" altLang="en-US" dirty="0" smtClean="0"/>
                  <a:t>则</a:t>
                </a:r>
                <a14:m>
                  <m:oMath xmlns:m="http://schemas.openxmlformats.org/officeDocument/2006/math">
                    <m:r>
                      <a:rPr lang="en-US" altLang="zh-CN" b="0" i="1" smtClean="0">
                        <a:latin typeface="Cambria Math" panose="02040503050406030204" pitchFamily="18" charset="0"/>
                      </a:rPr>
                      <m:t>(</m:t>
                    </m:r>
                    <m:r>
                      <a:rPr lang="en-US" altLang="zh-CN" b="1" i="1" smtClean="0">
                        <a:latin typeface="Cambria Math" panose="02040503050406030204" pitchFamily="18" charset="0"/>
                      </a:rPr>
                      <m:t>𝒚</m:t>
                    </m:r>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oMath>
                </a14:m>
                <a:r>
                  <a:rPr lang="zh-CN" altLang="en-US" dirty="0" smtClean="0"/>
                  <a:t>构成条件随机场。</a:t>
                </a:r>
                <a:endParaRPr lang="en-US" altLang="zh-CN" dirty="0" smtClean="0"/>
              </a:p>
              <a:p>
                <a:r>
                  <a:rPr lang="en-US" altLang="zh-CN" dirty="0" smtClean="0"/>
                  <a:t>CRF</a:t>
                </a:r>
                <a:r>
                  <a:rPr lang="zh-CN" altLang="en-US" dirty="0" smtClean="0"/>
                  <a:t>使用势函数和图结构上的团来定义</a:t>
                </a:r>
                <a14:m>
                  <m:oMath xmlns:m="http://schemas.openxmlformats.org/officeDocument/2006/math">
                    <m:r>
                      <a:rPr lang="en-US" altLang="zh-CN" i="1" dirty="0">
                        <a:latin typeface="Cambria Math" panose="02040503050406030204" pitchFamily="18" charset="0"/>
                      </a:rPr>
                      <m:t>𝑃</m:t>
                    </m:r>
                    <m:r>
                      <a:rPr lang="en-US" altLang="zh-CN" i="1" dirty="0">
                        <a:latin typeface="Cambria Math" panose="02040503050406030204" pitchFamily="18" charset="0"/>
                      </a:rPr>
                      <m:t>(</m:t>
                    </m:r>
                    <m:r>
                      <a:rPr lang="en-US" altLang="zh-CN" b="1" i="1" dirty="0" err="1">
                        <a:latin typeface="Cambria Math" panose="02040503050406030204" pitchFamily="18" charset="0"/>
                      </a:rPr>
                      <m:t>𝒚</m:t>
                    </m:r>
                    <m:r>
                      <a:rPr lang="en-US" altLang="zh-CN" i="1" dirty="0" err="1">
                        <a:latin typeface="Cambria Math" panose="02040503050406030204" pitchFamily="18" charset="0"/>
                      </a:rPr>
                      <m:t>|</m:t>
                    </m:r>
                    <m:r>
                      <m:rPr>
                        <m:sty m:val="p"/>
                      </m:rPr>
                      <a:rPr lang="en-US" altLang="zh-CN" i="1" dirty="0" err="1">
                        <a:latin typeface="Cambria Math" panose="02040503050406030204" pitchFamily="18" charset="0"/>
                      </a:rPr>
                      <m:t>x</m:t>
                    </m:r>
                    <m:r>
                      <a:rPr lang="en-US" altLang="zh-CN" i="1" dirty="0">
                        <a:latin typeface="Cambria Math" panose="02040503050406030204" pitchFamily="18" charset="0"/>
                      </a:rPr>
                      <m:t>)</m:t>
                    </m:r>
                  </m:oMath>
                </a14:m>
                <a:endParaRPr lang="en-US" altLang="zh-CN" dirty="0" smtClean="0"/>
              </a:p>
              <a:p>
                <a:r>
                  <a:rPr lang="zh-CN" altLang="en-US" dirty="0" smtClean="0"/>
                  <a:t>本章仅</a:t>
                </a:r>
                <a:r>
                  <a:rPr lang="zh-CN" altLang="en-US" dirty="0"/>
                  <a:t>考虑</a:t>
                </a:r>
                <a:r>
                  <a:rPr lang="zh-CN" altLang="en-US" b="1" dirty="0"/>
                  <a:t>链式</a:t>
                </a:r>
                <a:r>
                  <a:rPr lang="zh-CN" altLang="en-US" dirty="0"/>
                  <a:t>条件</a:t>
                </a:r>
                <a:r>
                  <a:rPr lang="zh-CN" altLang="en-US" dirty="0" smtClean="0"/>
                  <a:t>随机场（</a:t>
                </a:r>
                <a:r>
                  <a:rPr lang="en-US" altLang="zh-CN" dirty="0" smtClean="0"/>
                  <a:t>chain-structured CRF</a:t>
                </a:r>
                <a:r>
                  <a:rPr lang="zh-CN" altLang="en-US" dirty="0" smtClean="0"/>
                  <a:t>），如下所示：</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778" t="-1483" r="-637"/>
                </a:stretch>
              </a:blipFill>
            </p:spPr>
            <p:txBody>
              <a:bodyPr/>
              <a:lstStyle/>
              <a:p>
                <a:r>
                  <a:rPr lang="zh-CN" altLang="en-US">
                    <a:noFill/>
                  </a:rPr>
                  <a:t> </a:t>
                </a:r>
              </a:p>
            </p:txBody>
          </p:sp>
        </mc:Fallback>
      </mc:AlternateContent>
      <p:pic>
        <p:nvPicPr>
          <p:cNvPr id="8"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6225" y="4108111"/>
            <a:ext cx="3505200" cy="1981200"/>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769366068"/>
              </p:ext>
            </p:extLst>
          </p:nvPr>
        </p:nvGraphicFramePr>
        <p:xfrm>
          <a:off x="2193925" y="2298700"/>
          <a:ext cx="4627563" cy="398463"/>
        </p:xfrm>
        <a:graphic>
          <a:graphicData uri="http://schemas.openxmlformats.org/presentationml/2006/ole">
            <mc:AlternateContent xmlns:mc="http://schemas.openxmlformats.org/markup-compatibility/2006">
              <mc:Choice xmlns:v="urn:schemas-microsoft-com:vml" Requires="v">
                <p:oleObj spid="_x0000_s20534" name="Formula" r:id="rId5" imgW="2192040" imgH="189360" progId="Equation.Ribbit">
                  <p:embed/>
                </p:oleObj>
              </mc:Choice>
              <mc:Fallback>
                <p:oleObj name="Formula" r:id="rId5" imgW="2192040" imgH="189360" progId="Equation.Ribbit">
                  <p:embed/>
                  <p:pic>
                    <p:nvPicPr>
                      <p:cNvPr id="0" name=""/>
                      <p:cNvPicPr/>
                      <p:nvPr/>
                    </p:nvPicPr>
                    <p:blipFill>
                      <a:blip r:embed="rId6"/>
                      <a:stretch>
                        <a:fillRect/>
                      </a:stretch>
                    </p:blipFill>
                    <p:spPr>
                      <a:xfrm>
                        <a:off x="2193925" y="2298700"/>
                        <a:ext cx="4627563" cy="398463"/>
                      </a:xfrm>
                      <a:prstGeom prst="rect">
                        <a:avLst/>
                      </a:prstGeom>
                    </p:spPr>
                  </p:pic>
                </p:oleObj>
              </mc:Fallback>
            </mc:AlternateContent>
          </a:graphicData>
        </a:graphic>
      </p:graphicFrame>
    </p:spTree>
    <p:extLst>
      <p:ext uri="{BB962C8B-B14F-4D97-AF65-F5344CB8AC3E}">
        <p14:creationId xmlns:p14="http://schemas.microsoft.com/office/powerpoint/2010/main" val="283416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anim calcmode="lin" valueType="num">
                                      <p:cBhvr>
                                        <p:cTn id="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fade">
                                      <p:cBhvr>
                                        <p:cTn id="14" dur="500"/>
                                        <p:tgtEl>
                                          <p:spTgt spid="3">
                                            <p:txEl>
                                              <p:pRg st="5" end="5"/>
                                            </p:txEl>
                                          </p:spTgt>
                                        </p:tgtEl>
                                      </p:cBhvr>
                                    </p:animEffect>
                                    <p:anim calcmode="lin" valueType="num">
                                      <p:cBhvr>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5" end="5"/>
                                            </p:txEl>
                                          </p:spTgt>
                                        </p:tgtEl>
                                        <p:attrNameLst>
                                          <p:attrName>ppt_y</p:attrName>
                                        </p:attrNameLst>
                                      </p:cBhvr>
                                      <p:tavLst>
                                        <p:tav tm="0">
                                          <p:val>
                                            <p:strVal val="#ppt_y+.1"/>
                                          </p:val>
                                        </p:tav>
                                        <p:tav tm="100000">
                                          <p:val>
                                            <p:strVal val="#ppt_y"/>
                                          </p:val>
                                        </p:tav>
                                      </p:tavLst>
                                    </p:anim>
                                  </p:childTnLst>
                                </p:cTn>
                              </p:par>
                              <p:par>
                                <p:cTn id="17" presetID="21" presetClass="entr" presetSubtype="1"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条件随机场</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60350" y="1158536"/>
                <a:ext cx="8616950" cy="5070814"/>
              </a:xfrm>
            </p:spPr>
            <p:txBody>
              <a:bodyPr>
                <a:normAutofit/>
              </a:bodyPr>
              <a:lstStyle/>
              <a:p>
                <a:r>
                  <a:rPr lang="zh-CN" altLang="en-US" b="1" dirty="0" smtClean="0"/>
                  <a:t>链式</a:t>
                </a:r>
                <a:r>
                  <a:rPr lang="zh-CN" altLang="en-US" dirty="0"/>
                  <a:t>条件随机场（</a:t>
                </a:r>
                <a:r>
                  <a:rPr lang="en-US" altLang="zh-CN" dirty="0"/>
                  <a:t>chain-structured CRF</a:t>
                </a:r>
                <a:r>
                  <a:rPr lang="zh-CN" altLang="en-US" dirty="0" smtClean="0"/>
                  <a:t>）</a:t>
                </a:r>
                <a:endParaRPr lang="en-US" altLang="zh-CN" dirty="0" smtClean="0"/>
              </a:p>
              <a:p>
                <a:r>
                  <a:rPr lang="zh-CN" altLang="en-US" dirty="0" smtClean="0"/>
                  <a:t>包</a:t>
                </a:r>
                <a:r>
                  <a:rPr lang="zh-CN" altLang="en-US" dirty="0"/>
                  <a:t>含两种关于标记变量的团：</a:t>
                </a:r>
                <a:endParaRPr lang="en-US" altLang="zh-CN" dirty="0"/>
              </a:p>
              <a:p>
                <a:pPr lvl="1"/>
                <a:r>
                  <a:rPr lang="zh-CN" altLang="en-US" dirty="0"/>
                  <a:t>相邻的标记变量，即</a:t>
                </a:r>
                <a14:m>
                  <m:oMath xmlns:m="http://schemas.openxmlformats.org/officeDocument/2006/math">
                    <m:r>
                      <a:rPr lang="zh-CN" altLang="en-US" i="1" dirty="0">
                        <a:latin typeface="Cambria Math" panose="02040503050406030204" pitchFamily="18" charset="0"/>
                      </a:rPr>
                      <m:t> </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𝑖</m:t>
                        </m:r>
                        <m:r>
                          <a:rPr lang="en-US" altLang="zh-CN" i="1" dirty="0">
                            <a:latin typeface="Cambria Math" panose="02040503050406030204" pitchFamily="18" charset="0"/>
                          </a:rPr>
                          <m:t>−1</m:t>
                        </m:r>
                      </m:sub>
                    </m:sSub>
                    <m:r>
                      <a:rPr lang="en-US" altLang="zh-CN" i="1" dirty="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i="1" dirty="0" err="1">
                            <a:latin typeface="Cambria Math" panose="02040503050406030204" pitchFamily="18" charset="0"/>
                          </a:rPr>
                          <m:t>𝑦</m:t>
                        </m:r>
                      </m:e>
                      <m:sub>
                        <m:r>
                          <a:rPr lang="en-US" altLang="zh-CN" i="1" dirty="0" err="1">
                            <a:latin typeface="Cambria Math" panose="02040503050406030204" pitchFamily="18" charset="0"/>
                          </a:rPr>
                          <m:t>𝑖</m:t>
                        </m:r>
                      </m:sub>
                    </m:sSub>
                    <m:r>
                      <a:rPr lang="en-US" altLang="zh-CN" i="1" dirty="0">
                        <a:latin typeface="Cambria Math" panose="02040503050406030204" pitchFamily="18" charset="0"/>
                      </a:rPr>
                      <m:t>}</m:t>
                    </m:r>
                  </m:oMath>
                </a14:m>
                <a:r>
                  <a:rPr lang="zh-CN" altLang="en-US" dirty="0"/>
                  <a:t>；</a:t>
                </a:r>
                <a:endParaRPr lang="en-US" altLang="zh-CN" dirty="0"/>
              </a:p>
              <a:p>
                <a:pPr lvl="1"/>
                <a:r>
                  <a:rPr lang="zh-CN" altLang="en-US" dirty="0" smtClean="0"/>
                  <a:t>单个标记变量</a:t>
                </a:r>
                <a:r>
                  <a:rPr lang="zh-CN" altLang="en-US" dirty="0"/>
                  <a:t>，</a:t>
                </a:r>
                <a14:m>
                  <m:oMath xmlns:m="http://schemas.openxmlformats.org/officeDocument/2006/math">
                    <m:r>
                      <a:rPr lang="zh-CN" altLang="en-US" i="1" dirty="0">
                        <a:latin typeface="Cambria Math" panose="02040503050406030204" pitchFamily="18" charset="0"/>
                      </a:rPr>
                      <m:t> </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err="1">
                            <a:latin typeface="Cambria Math" panose="02040503050406030204" pitchFamily="18" charset="0"/>
                          </a:rPr>
                          <m:t>𝑦</m:t>
                        </m:r>
                      </m:e>
                      <m:sub>
                        <m:r>
                          <a:rPr lang="en-US" altLang="zh-CN" i="1" dirty="0" err="1">
                            <a:latin typeface="Cambria Math" panose="02040503050406030204" pitchFamily="18" charset="0"/>
                          </a:rPr>
                          <m:t>𝑖</m:t>
                        </m:r>
                      </m:sub>
                    </m:sSub>
                    <m:r>
                      <a:rPr lang="en-US" altLang="zh-CN" i="1" dirty="0">
                        <a:latin typeface="Cambria Math" panose="02040503050406030204" pitchFamily="18" charset="0"/>
                      </a:rPr>
                      <m:t>}</m:t>
                    </m:r>
                  </m:oMath>
                </a14:m>
                <a:r>
                  <a:rPr lang="zh-CN" altLang="en-US" dirty="0" smtClean="0"/>
                  <a:t>；</a:t>
                </a:r>
                <a:endParaRPr lang="en-US" altLang="zh-CN" dirty="0" smtClean="0"/>
              </a:p>
              <a:p>
                <a:pPr lvl="1"/>
                <a:endParaRPr lang="en-US" altLang="zh-CN" dirty="0"/>
              </a:p>
              <a:p>
                <a:r>
                  <a:rPr lang="zh-CN" altLang="en-US" dirty="0" smtClean="0"/>
                  <a:t>条件概率可被定义为：</a:t>
                </a:r>
                <a:endParaRPr lang="en-US" altLang="zh-CN" dirty="0" smtClean="0"/>
              </a:p>
              <a:p>
                <a:endParaRPr lang="en-US" altLang="zh-CN" dirty="0"/>
              </a:p>
              <a:p>
                <a:endParaRPr lang="en-US" altLang="zh-CN" dirty="0" smtClean="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𝑗</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r>
                          <m:rPr>
                            <m:sty m:val="p"/>
                          </m:rPr>
                          <a:rPr lang="en-US" altLang="zh-CN" i="1">
                            <a:latin typeface="Cambria Math" panose="02040503050406030204" pitchFamily="18" charset="0"/>
                          </a:rPr>
                          <m:t>x</m:t>
                        </m:r>
                        <m:r>
                          <a:rPr lang="en-US" altLang="zh-CN" b="0" i="1" smtClean="0">
                            <a:latin typeface="Cambria Math" panose="02040503050406030204" pitchFamily="18" charset="0"/>
                          </a:rPr>
                          <m:t>, </m:t>
                        </m:r>
                        <m:r>
                          <a:rPr lang="en-US" altLang="zh-CN" b="0" i="1" smtClean="0">
                            <a:latin typeface="Cambria Math" panose="02040503050406030204" pitchFamily="18" charset="0"/>
                          </a:rPr>
                          <m:t>𝑖</m:t>
                        </m:r>
                      </m:e>
                    </m:d>
                  </m:oMath>
                </a14:m>
                <a:r>
                  <a:rPr lang="zh-CN" altLang="en-US" dirty="0" smtClean="0"/>
                  <a:t>是定义在观测序列的两个相邻标记位置上的转移特征函数（</a:t>
                </a:r>
                <a:r>
                  <a:rPr lang="en-US" altLang="zh-CN" dirty="0" smtClean="0"/>
                  <a:t>transition feature function</a:t>
                </a:r>
                <a:r>
                  <a:rPr lang="zh-CN" altLang="en-US" dirty="0" smtClean="0"/>
                  <a:t>），用于刻画相邻标记变量之间的相关关系以及观测序列对它们的影响</a:t>
                </a:r>
                <a:endParaRPr lang="en-US" altLang="zh-CN" dirty="0" smtClean="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𝑘</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i="1">
                            <a:latin typeface="Cambria Math" panose="02040503050406030204" pitchFamily="18" charset="0"/>
                          </a:rPr>
                          <m:t>x</m:t>
                        </m:r>
                        <m:r>
                          <a:rPr lang="en-US" altLang="zh-CN" b="0" i="0" smtClean="0">
                            <a:latin typeface="Cambria Math" panose="02040503050406030204" pitchFamily="18" charset="0"/>
                          </a:rPr>
                          <m:t>, </m:t>
                        </m:r>
                        <m:r>
                          <a:rPr lang="en-US" altLang="zh-CN" b="0" i="1" smtClean="0">
                            <a:latin typeface="Cambria Math" panose="02040503050406030204" pitchFamily="18" charset="0"/>
                          </a:rPr>
                          <m:t>𝑖</m:t>
                        </m:r>
                      </m:e>
                    </m:d>
                    <m:r>
                      <a:rPr lang="zh-CN" altLang="en-US" i="1">
                        <a:latin typeface="Cambria Math" panose="02040503050406030204" pitchFamily="18" charset="0"/>
                      </a:rPr>
                      <m:t>是</m:t>
                    </m:r>
                  </m:oMath>
                </a14:m>
                <a:r>
                  <a:rPr lang="zh-CN" altLang="en-US" b="0" dirty="0" smtClean="0"/>
                  <a:t>定义在观测序列的标记位置</a:t>
                </a:r>
                <a14:m>
                  <m:oMath xmlns:m="http://schemas.openxmlformats.org/officeDocument/2006/math">
                    <m:r>
                      <a:rPr lang="en-US" altLang="zh-CN" b="0" i="1" smtClean="0">
                        <a:latin typeface="Cambria Math" panose="02040503050406030204" pitchFamily="18" charset="0"/>
                      </a:rPr>
                      <m:t>𝑖</m:t>
                    </m:r>
                  </m:oMath>
                </a14:m>
                <a:r>
                  <a:rPr lang="zh-CN" altLang="en-US" b="0" dirty="0" smtClean="0"/>
                  <a:t>上的状态特征函数（</a:t>
                </a:r>
                <a:r>
                  <a:rPr lang="en-US" altLang="zh-CN" b="0" dirty="0" smtClean="0"/>
                  <a:t>status feature function</a:t>
                </a:r>
                <a:r>
                  <a:rPr lang="zh-CN" altLang="en-US" b="0" dirty="0" smtClean="0"/>
                  <a:t>），用于刻画观测序列对标记变量的影响</a:t>
                </a:r>
                <a:endParaRPr lang="en-US" altLang="zh-CN" b="0" dirty="0" smtClean="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𝑘</m:t>
                        </m:r>
                      </m:sub>
                    </m:sSub>
                    <m:r>
                      <a:rPr lang="zh-CN" altLang="en-US" i="1">
                        <a:latin typeface="Cambria Math" panose="02040503050406030204" pitchFamily="18" charset="0"/>
                      </a:rPr>
                      <m:t>为</m:t>
                    </m:r>
                  </m:oMath>
                </a14:m>
                <a:r>
                  <a:rPr lang="zh-CN" altLang="en-US" b="0" dirty="0" smtClean="0"/>
                  <a:t>参数，</a:t>
                </a:r>
                <a14:m>
                  <m:oMath xmlns:m="http://schemas.openxmlformats.org/officeDocument/2006/math">
                    <m:r>
                      <m:rPr>
                        <m:sty m:val="p"/>
                      </m:rPr>
                      <a:rPr lang="en-US" altLang="zh-CN" i="1" dirty="0">
                        <a:latin typeface="Cambria Math" panose="02040503050406030204" pitchFamily="18" charset="0"/>
                      </a:rPr>
                      <m:t>Z</m:t>
                    </m:r>
                  </m:oMath>
                </a14:m>
                <a:r>
                  <a:rPr lang="zh-CN" altLang="en-US" b="0" dirty="0" smtClean="0"/>
                  <a:t>为规范化因子</a:t>
                </a:r>
                <a:endParaRPr lang="en-US" altLang="zh-CN" b="0"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60350" y="1158536"/>
                <a:ext cx="8616950" cy="5070814"/>
              </a:xfrm>
              <a:blipFill rotWithShape="0">
                <a:blip r:embed="rId3"/>
                <a:stretch>
                  <a:fillRect l="-778" t="-1563" b="-601"/>
                </a:stretch>
              </a:blipFill>
            </p:spPr>
            <p:txBody>
              <a:bodyPr/>
              <a:lstStyle/>
              <a:p>
                <a:r>
                  <a:rPr lang="zh-CN" altLang="en-US">
                    <a:noFill/>
                  </a:rPr>
                  <a:t> </a:t>
                </a:r>
              </a:p>
            </p:txBody>
          </p:sp>
        </mc:Fallback>
      </mc:AlternateContent>
      <p:pic>
        <p:nvPicPr>
          <p:cNvPr id="4"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9075" y="1528423"/>
            <a:ext cx="3505200" cy="1981200"/>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928812561"/>
              </p:ext>
            </p:extLst>
          </p:nvPr>
        </p:nvGraphicFramePr>
        <p:xfrm>
          <a:off x="965200" y="3540125"/>
          <a:ext cx="5684838" cy="617538"/>
        </p:xfrm>
        <a:graphic>
          <a:graphicData uri="http://schemas.openxmlformats.org/presentationml/2006/ole">
            <mc:AlternateContent xmlns:mc="http://schemas.openxmlformats.org/markup-compatibility/2006">
              <mc:Choice xmlns:v="urn:schemas-microsoft-com:vml" Requires="v">
                <p:oleObj spid="_x0000_s21557" name="Formula" r:id="rId5" imgW="4429800" imgH="481680" progId="Equation.Ribbit">
                  <p:embed/>
                </p:oleObj>
              </mc:Choice>
              <mc:Fallback>
                <p:oleObj name="Formula" r:id="rId5" imgW="4429800" imgH="481680" progId="Equation.Ribbit">
                  <p:embed/>
                  <p:pic>
                    <p:nvPicPr>
                      <p:cNvPr id="0" name=""/>
                      <p:cNvPicPr/>
                      <p:nvPr/>
                    </p:nvPicPr>
                    <p:blipFill>
                      <a:blip r:embed="rId6"/>
                      <a:stretch>
                        <a:fillRect/>
                      </a:stretch>
                    </p:blipFill>
                    <p:spPr>
                      <a:xfrm>
                        <a:off x="965200" y="3540125"/>
                        <a:ext cx="5684838" cy="617538"/>
                      </a:xfrm>
                      <a:prstGeom prst="rect">
                        <a:avLst/>
                      </a:prstGeom>
                    </p:spPr>
                  </p:pic>
                </p:oleObj>
              </mc:Fallback>
            </mc:AlternateContent>
          </a:graphicData>
        </a:graphic>
      </p:graphicFrame>
    </p:spTree>
    <p:extLst>
      <p:ext uri="{BB962C8B-B14F-4D97-AF65-F5344CB8AC3E}">
        <p14:creationId xmlns:p14="http://schemas.microsoft.com/office/powerpoint/2010/main" val="144506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fade">
                                      <p:cBhvr>
                                        <p:cTn id="16" dur="500"/>
                                        <p:tgtEl>
                                          <p:spTgt spid="3">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CRF</a:t>
            </a:r>
            <a:r>
              <a:rPr lang="zh-CN" altLang="en-US" dirty="0" smtClean="0"/>
              <a:t>特征函数举例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b="1" dirty="0" smtClean="0"/>
                  <a:t>特征函数</a:t>
                </a:r>
                <a:r>
                  <a:rPr lang="zh-CN" altLang="en-US" dirty="0" smtClean="0"/>
                  <a:t>通常是实值函数，以刻画数据的一些</a:t>
                </a:r>
                <a:r>
                  <a:rPr lang="zh-CN" altLang="en-US" b="1" dirty="0" smtClean="0"/>
                  <a:t>很可能成立</a:t>
                </a:r>
                <a:r>
                  <a:rPr lang="zh-CN" altLang="en-US" dirty="0" smtClean="0"/>
                  <a:t>或者</a:t>
                </a:r>
                <a:r>
                  <a:rPr lang="zh-CN" altLang="en-US" b="1" dirty="0" smtClean="0"/>
                  <a:t>期望成立</a:t>
                </a:r>
                <a:r>
                  <a:rPr lang="zh-CN" altLang="en-US" dirty="0" smtClean="0"/>
                  <a:t>的经验特性，以词性标注任务为例：</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采用特征函数：</a:t>
                </a:r>
                <a:endParaRPr lang="en-US" altLang="zh-CN" dirty="0" smtClean="0"/>
              </a:p>
              <a:p>
                <a:endParaRPr lang="en-US" altLang="zh-CN" dirty="0"/>
              </a:p>
              <a:p>
                <a:pPr lvl="1"/>
                <a:endParaRPr lang="en-US" altLang="zh-CN" dirty="0" smtClean="0"/>
              </a:p>
              <a:p>
                <a:pPr lvl="1"/>
                <a:endParaRPr lang="en-US" altLang="zh-CN" dirty="0"/>
              </a:p>
              <a:p>
                <a:pPr lvl="1"/>
                <a:endParaRPr lang="en-US" altLang="zh-CN" dirty="0" smtClean="0"/>
              </a:p>
              <a:p>
                <a:pPr lvl="1"/>
                <a:r>
                  <a:rPr lang="zh-CN" altLang="en-US" dirty="0" smtClean="0"/>
                  <a:t>表示第</a:t>
                </a:r>
                <a14:m>
                  <m:oMath xmlns:m="http://schemas.openxmlformats.org/officeDocument/2006/math">
                    <m:r>
                      <a:rPr lang="en-US" altLang="zh-CN" b="0" i="1" smtClean="0">
                        <a:latin typeface="Cambria Math" panose="02040503050406030204" pitchFamily="18" charset="0"/>
                      </a:rPr>
                      <m:t>𝑖</m:t>
                    </m:r>
                  </m:oMath>
                </a14:m>
                <a:r>
                  <a:rPr lang="zh-CN" altLang="en-US" dirty="0" smtClean="0"/>
                  <a:t>个观测值</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为</m:t>
                    </m:r>
                  </m:oMath>
                </a14:m>
                <a:r>
                  <a:rPr lang="zh-CN" altLang="en-US" dirty="0" smtClean="0"/>
                  <a:t>单词</a:t>
                </a:r>
                <a:r>
                  <a:rPr lang="en-US" altLang="zh-CN" dirty="0" smtClean="0"/>
                  <a:t>’knock’</a:t>
                </a:r>
                <a:r>
                  <a:rPr lang="zh-CN" altLang="en-US" dirty="0" smtClean="0"/>
                  <a:t>时，相应的标记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oMath>
                </a14:m>
                <a:r>
                  <a:rPr lang="zh-CN" altLang="en-US" dirty="0" smtClean="0"/>
                  <a:t>很可能分别为</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𝑉</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oMath>
                </a14:m>
                <a:r>
                  <a:rPr lang="en-US" altLang="zh-CN" dirty="0" smtClean="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778" t="-1483" b="-1483"/>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2857500" y="1934571"/>
            <a:ext cx="3381375" cy="1451566"/>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425172079"/>
              </p:ext>
            </p:extLst>
          </p:nvPr>
        </p:nvGraphicFramePr>
        <p:xfrm>
          <a:off x="1381125" y="4333875"/>
          <a:ext cx="6202363" cy="569913"/>
        </p:xfrm>
        <a:graphic>
          <a:graphicData uri="http://schemas.openxmlformats.org/presentationml/2006/ole">
            <mc:AlternateContent xmlns:mc="http://schemas.openxmlformats.org/markup-compatibility/2006">
              <mc:Choice xmlns:v="urn:schemas-microsoft-com:vml" Requires="v">
                <p:oleObj spid="_x0000_s22579" name="Formula" r:id="rId5" imgW="4188600" imgH="384840" progId="Equation.Ribbit">
                  <p:embed/>
                </p:oleObj>
              </mc:Choice>
              <mc:Fallback>
                <p:oleObj name="Formula" r:id="rId5" imgW="4188600" imgH="384840" progId="Equation.Ribbit">
                  <p:embed/>
                  <p:pic>
                    <p:nvPicPr>
                      <p:cNvPr id="0" name=""/>
                      <p:cNvPicPr/>
                      <p:nvPr/>
                    </p:nvPicPr>
                    <p:blipFill>
                      <a:blip r:embed="rId6"/>
                      <a:stretch>
                        <a:fillRect/>
                      </a:stretch>
                    </p:blipFill>
                    <p:spPr>
                      <a:xfrm>
                        <a:off x="1381125" y="4333875"/>
                        <a:ext cx="6202363" cy="569913"/>
                      </a:xfrm>
                      <a:prstGeom prst="rect">
                        <a:avLst/>
                      </a:prstGeom>
                    </p:spPr>
                  </p:pic>
                </p:oleObj>
              </mc:Fallback>
            </mc:AlternateContent>
          </a:graphicData>
        </a:graphic>
      </p:graphicFrame>
    </p:spTree>
    <p:extLst>
      <p:ext uri="{BB962C8B-B14F-4D97-AF65-F5344CB8AC3E}">
        <p14:creationId xmlns:p14="http://schemas.microsoft.com/office/powerpoint/2010/main" val="16908960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
          </p:nvPr>
        </p:nvSpPr>
        <p:spPr/>
        <p:txBody>
          <a:bodyPr/>
          <a:lstStyle/>
          <a:p>
            <a:r>
              <a:rPr lang="en-US" altLang="zh-CN" dirty="0" smtClean="0"/>
              <a:t>MRF</a:t>
            </a:r>
            <a:endParaRPr lang="zh-CN" altLang="en-US" dirty="0"/>
          </a:p>
        </p:txBody>
      </p:sp>
      <p:sp>
        <p:nvSpPr>
          <p:cNvPr id="6" name="内容占位符 5"/>
          <p:cNvSpPr>
            <a:spLocks noGrp="1"/>
          </p:cNvSpPr>
          <p:nvPr>
            <p:ph sz="half" idx="2"/>
          </p:nvPr>
        </p:nvSpPr>
        <p:spPr>
          <a:xfrm>
            <a:off x="260350" y="1881190"/>
            <a:ext cx="4006850" cy="3131078"/>
          </a:xfrm>
        </p:spPr>
        <p:txBody>
          <a:bodyPr>
            <a:normAutofit/>
          </a:bodyPr>
          <a:lstStyle/>
          <a:p>
            <a:pPr marL="342900" indent="-342900"/>
            <a:r>
              <a:rPr lang="zh-CN" altLang="en-US" sz="2000" dirty="0"/>
              <a:t>使用团上的势函数定义概率</a:t>
            </a:r>
            <a:endParaRPr lang="en-US" altLang="zh-CN" sz="2000" dirty="0" smtClean="0"/>
          </a:p>
          <a:p>
            <a:r>
              <a:rPr lang="zh-CN" altLang="en-US" sz="2000" dirty="0" smtClean="0"/>
              <a:t>对</a:t>
            </a:r>
            <a:r>
              <a:rPr lang="zh-CN" altLang="en-US" sz="2000" b="1" dirty="0" smtClean="0"/>
              <a:t>联合概率</a:t>
            </a:r>
            <a:r>
              <a:rPr lang="zh-CN" altLang="en-US" sz="2000" dirty="0" smtClean="0"/>
              <a:t>建模</a:t>
            </a:r>
            <a:endParaRPr lang="zh-CN" altLang="en-US" sz="2000" dirty="0"/>
          </a:p>
        </p:txBody>
      </p:sp>
      <p:sp>
        <p:nvSpPr>
          <p:cNvPr id="7" name="文本占位符 6"/>
          <p:cNvSpPr>
            <a:spLocks noGrp="1"/>
          </p:cNvSpPr>
          <p:nvPr>
            <p:ph type="body" sz="quarter" idx="3"/>
          </p:nvPr>
        </p:nvSpPr>
        <p:spPr/>
        <p:txBody>
          <a:bodyPr/>
          <a:lstStyle/>
          <a:p>
            <a:r>
              <a:rPr lang="en-US" altLang="zh-CN" dirty="0" smtClean="0"/>
              <a:t>CRF</a:t>
            </a:r>
            <a:endParaRPr lang="zh-CN" altLang="en-US" dirty="0"/>
          </a:p>
        </p:txBody>
      </p:sp>
      <p:sp>
        <p:nvSpPr>
          <p:cNvPr id="8" name="内容占位符 7"/>
          <p:cNvSpPr>
            <a:spLocks noGrp="1"/>
          </p:cNvSpPr>
          <p:nvPr>
            <p:ph sz="quarter" idx="4"/>
          </p:nvPr>
        </p:nvSpPr>
        <p:spPr>
          <a:xfrm>
            <a:off x="4572000" y="1881189"/>
            <a:ext cx="4305300" cy="3131079"/>
          </a:xfrm>
        </p:spPr>
        <p:txBody>
          <a:bodyPr/>
          <a:lstStyle/>
          <a:p>
            <a:r>
              <a:rPr lang="zh-CN" altLang="en-US" dirty="0"/>
              <a:t>使用团上的势函数定义概率</a:t>
            </a:r>
            <a:endParaRPr lang="en-US" altLang="zh-CN" dirty="0" smtClean="0"/>
          </a:p>
          <a:p>
            <a:r>
              <a:rPr lang="zh-CN" altLang="en-US" dirty="0" smtClean="0"/>
              <a:t>有观测变量，对</a:t>
            </a:r>
            <a:r>
              <a:rPr lang="zh-CN" altLang="en-US" b="1" dirty="0" smtClean="0"/>
              <a:t>条件概率</a:t>
            </a:r>
            <a:r>
              <a:rPr lang="zh-CN" altLang="en-US" dirty="0" smtClean="0"/>
              <a:t>建模</a:t>
            </a:r>
            <a:endParaRPr lang="zh-CN" altLang="en-US" dirty="0"/>
          </a:p>
        </p:txBody>
      </p:sp>
      <p:sp>
        <p:nvSpPr>
          <p:cNvPr id="4" name="标题 3"/>
          <p:cNvSpPr>
            <a:spLocks noGrp="1"/>
          </p:cNvSpPr>
          <p:nvPr>
            <p:ph type="title"/>
          </p:nvPr>
        </p:nvSpPr>
        <p:spPr/>
        <p:txBody>
          <a:bodyPr/>
          <a:lstStyle/>
          <a:p>
            <a:r>
              <a:rPr lang="en-US" altLang="zh-CN" dirty="0" smtClean="0"/>
              <a:t>MRF</a:t>
            </a:r>
            <a:r>
              <a:rPr lang="zh-CN" altLang="en-US" dirty="0" smtClean="0"/>
              <a:t>与</a:t>
            </a:r>
            <a:r>
              <a:rPr lang="en-US" altLang="zh-CN" dirty="0" smtClean="0"/>
              <a:t>CRF</a:t>
            </a:r>
            <a:r>
              <a:rPr lang="zh-CN" altLang="en-US" dirty="0" smtClean="0"/>
              <a:t>的对比</a:t>
            </a:r>
            <a:endParaRPr lang="zh-CN" altLang="en-US" dirty="0"/>
          </a:p>
        </p:txBody>
      </p:sp>
      <p:pic>
        <p:nvPicPr>
          <p:cNvPr id="9" name="图片 8"/>
          <p:cNvPicPr>
            <a:picLocks noChangeAspect="1"/>
          </p:cNvPicPr>
          <p:nvPr/>
        </p:nvPicPr>
        <p:blipFill>
          <a:blip r:embed="rId3"/>
          <a:stretch>
            <a:fillRect/>
          </a:stretch>
        </p:blipFill>
        <p:spPr>
          <a:xfrm>
            <a:off x="766793" y="3094114"/>
            <a:ext cx="2212737" cy="1378808"/>
          </a:xfrm>
          <a:prstGeom prst="rect">
            <a:avLst/>
          </a:prstGeom>
        </p:spPr>
      </p:pic>
      <p:pic>
        <p:nvPicPr>
          <p:cNvPr id="10"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04203" y="3094114"/>
            <a:ext cx="2640894" cy="1492679"/>
          </a:xfrm>
          <a:prstGeom prst="rect">
            <a:avLst/>
          </a:prstGeom>
        </p:spPr>
      </p:pic>
      <p:graphicFrame>
        <p:nvGraphicFramePr>
          <p:cNvPr id="11" name="对象 10"/>
          <p:cNvGraphicFramePr>
            <a:graphicFrameLocks noChangeAspect="1"/>
          </p:cNvGraphicFramePr>
          <p:nvPr>
            <p:extLst>
              <p:ext uri="{D42A27DB-BD31-4B8C-83A1-F6EECF244321}">
                <p14:modId xmlns:p14="http://schemas.microsoft.com/office/powerpoint/2010/main" val="1324772771"/>
              </p:ext>
            </p:extLst>
          </p:nvPr>
        </p:nvGraphicFramePr>
        <p:xfrm>
          <a:off x="344488" y="5059363"/>
          <a:ext cx="3838575" cy="293687"/>
        </p:xfrm>
        <a:graphic>
          <a:graphicData uri="http://schemas.openxmlformats.org/presentationml/2006/ole">
            <mc:AlternateContent xmlns:mc="http://schemas.openxmlformats.org/markup-compatibility/2006">
              <mc:Choice xmlns:v="urn:schemas-microsoft-com:vml" Requires="v">
                <p:oleObj spid="_x0000_s23696" name="Formula" r:id="rId5" imgW="2657160" imgH="203400" progId="Equation.Ribbit">
                  <p:embed/>
                </p:oleObj>
              </mc:Choice>
              <mc:Fallback>
                <p:oleObj name="Formula" r:id="rId5" imgW="2657160" imgH="203400" progId="Equation.Ribbit">
                  <p:embed/>
                  <p:pic>
                    <p:nvPicPr>
                      <p:cNvPr id="0" name=""/>
                      <p:cNvPicPr/>
                      <p:nvPr/>
                    </p:nvPicPr>
                    <p:blipFill>
                      <a:blip r:embed="rId6"/>
                      <a:stretch>
                        <a:fillRect/>
                      </a:stretch>
                    </p:blipFill>
                    <p:spPr>
                      <a:xfrm>
                        <a:off x="344488" y="5059363"/>
                        <a:ext cx="3838575" cy="293687"/>
                      </a:xfrm>
                      <a:prstGeom prst="rect">
                        <a:avLst/>
                      </a:prstGeom>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816570639"/>
              </p:ext>
            </p:extLst>
          </p:nvPr>
        </p:nvGraphicFramePr>
        <p:xfrm>
          <a:off x="1287849" y="5504062"/>
          <a:ext cx="2548766" cy="276553"/>
        </p:xfrm>
        <a:graphic>
          <a:graphicData uri="http://schemas.openxmlformats.org/presentationml/2006/ole">
            <mc:AlternateContent xmlns:mc="http://schemas.openxmlformats.org/markup-compatibility/2006">
              <mc:Choice xmlns:v="urn:schemas-microsoft-com:vml" Requires="v">
                <p:oleObj spid="_x0000_s23697" name="Formula" r:id="rId7" imgW="1623240" imgH="176760" progId="Equation.Ribbit">
                  <p:embed/>
                </p:oleObj>
              </mc:Choice>
              <mc:Fallback>
                <p:oleObj name="Formula" r:id="rId7" imgW="1623240" imgH="176760" progId="Equation.Ribbit">
                  <p:embed/>
                  <p:pic>
                    <p:nvPicPr>
                      <p:cNvPr id="0" name=""/>
                      <p:cNvPicPr/>
                      <p:nvPr/>
                    </p:nvPicPr>
                    <p:blipFill>
                      <a:blip r:embed="rId8"/>
                      <a:stretch>
                        <a:fillRect/>
                      </a:stretch>
                    </p:blipFill>
                    <p:spPr>
                      <a:xfrm>
                        <a:off x="1287849" y="5504062"/>
                        <a:ext cx="2548766" cy="276553"/>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251613341"/>
              </p:ext>
            </p:extLst>
          </p:nvPr>
        </p:nvGraphicFramePr>
        <p:xfrm>
          <a:off x="4573588" y="4960938"/>
          <a:ext cx="4471987" cy="492125"/>
        </p:xfrm>
        <a:graphic>
          <a:graphicData uri="http://schemas.openxmlformats.org/presentationml/2006/ole">
            <mc:AlternateContent xmlns:mc="http://schemas.openxmlformats.org/markup-compatibility/2006">
              <mc:Choice xmlns:v="urn:schemas-microsoft-com:vml" Requires="v">
                <p:oleObj spid="_x0000_s23698" name="Formula" r:id="rId9" imgW="4379040" imgH="481680" progId="Equation.Ribbit">
                  <p:embed/>
                </p:oleObj>
              </mc:Choice>
              <mc:Fallback>
                <p:oleObj name="Formula" r:id="rId9" imgW="4379040" imgH="481680" progId="Equation.Ribbit">
                  <p:embed/>
                  <p:pic>
                    <p:nvPicPr>
                      <p:cNvPr id="0" name=""/>
                      <p:cNvPicPr/>
                      <p:nvPr/>
                    </p:nvPicPr>
                    <p:blipFill>
                      <a:blip r:embed="rId10"/>
                      <a:stretch>
                        <a:fillRect/>
                      </a:stretch>
                    </p:blipFill>
                    <p:spPr>
                      <a:xfrm>
                        <a:off x="4573588" y="4960938"/>
                        <a:ext cx="4471987" cy="492125"/>
                      </a:xfrm>
                      <a:prstGeom prst="rect">
                        <a:avLst/>
                      </a:prstGeom>
                    </p:spPr>
                  </p:pic>
                </p:oleObj>
              </mc:Fallback>
            </mc:AlternateContent>
          </a:graphicData>
        </a:graphic>
      </p:graphicFrame>
    </p:spTree>
    <p:extLst>
      <p:ext uri="{BB962C8B-B14F-4D97-AF65-F5344CB8AC3E}">
        <p14:creationId xmlns:p14="http://schemas.microsoft.com/office/powerpoint/2010/main" val="28511489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概率模型</a:t>
            </a:r>
            <a:endParaRPr lang="zh-CN" altLang="en-US"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Autofit/>
              </a:bodyPr>
              <a:lstStyle/>
              <a:p>
                <a:r>
                  <a:rPr lang="zh-CN" altLang="en-US" dirty="0" smtClean="0"/>
                  <a:t>机器学习最重要的任务是根据</a:t>
                </a:r>
                <a:r>
                  <a:rPr lang="zh-CN" altLang="en-US" b="1" dirty="0" smtClean="0"/>
                  <a:t>已观察</a:t>
                </a:r>
                <a:r>
                  <a:rPr lang="zh-CN" altLang="en-US" dirty="0" smtClean="0"/>
                  <a:t>到的证据（例如训练样本）对感兴趣的</a:t>
                </a:r>
                <a:r>
                  <a:rPr lang="zh-CN" altLang="en-US" b="1" dirty="0" smtClean="0"/>
                  <a:t>未知</a:t>
                </a:r>
                <a:r>
                  <a:rPr lang="zh-CN" altLang="en-US" dirty="0" smtClean="0"/>
                  <a:t>变量（例如类别标记）进行估计和推测。</a:t>
                </a:r>
                <a:endParaRPr lang="en-US" altLang="zh-CN" dirty="0" smtClean="0"/>
              </a:p>
              <a:p>
                <a:endParaRPr lang="en-US" altLang="zh-CN" dirty="0" smtClean="0"/>
              </a:p>
              <a:p>
                <a:r>
                  <a:rPr lang="zh-CN" altLang="en-US" b="1" dirty="0" smtClean="0"/>
                  <a:t>概率模型</a:t>
                </a:r>
                <a:r>
                  <a:rPr lang="zh-CN" altLang="en-US" dirty="0" smtClean="0"/>
                  <a:t>（</a:t>
                </a:r>
                <a:r>
                  <a:rPr lang="en-US" altLang="zh-CN" dirty="0" smtClean="0"/>
                  <a:t>probabilistic model</a:t>
                </a:r>
                <a:r>
                  <a:rPr lang="zh-CN" altLang="en-US" dirty="0" smtClean="0"/>
                  <a:t>）提供了一种描述框架，将描述任务归结为</a:t>
                </a:r>
                <a:r>
                  <a:rPr lang="zh-CN" altLang="en-US" b="1" dirty="0" smtClean="0"/>
                  <a:t>计算变量的概率分布</a:t>
                </a:r>
                <a:r>
                  <a:rPr lang="zh-CN" altLang="en-US" dirty="0" smtClean="0"/>
                  <a:t>，在概率模型中，利用</a:t>
                </a:r>
                <a:r>
                  <a:rPr lang="zh-CN" altLang="en-US" b="1" dirty="0" smtClean="0">
                    <a:solidFill>
                      <a:srgbClr val="C00000"/>
                    </a:solidFill>
                  </a:rPr>
                  <a:t>已知</a:t>
                </a:r>
                <a:r>
                  <a:rPr lang="zh-CN" altLang="en-US" dirty="0" smtClean="0"/>
                  <a:t>的变量推测</a:t>
                </a:r>
                <a:r>
                  <a:rPr lang="zh-CN" altLang="en-US" b="1" dirty="0" smtClean="0">
                    <a:solidFill>
                      <a:srgbClr val="C00000"/>
                    </a:solidFill>
                  </a:rPr>
                  <a:t>未知</a:t>
                </a:r>
                <a:r>
                  <a:rPr lang="zh-CN" altLang="en-US" dirty="0" smtClean="0"/>
                  <a:t>变量的分布称为“推断（</a:t>
                </a:r>
                <a:r>
                  <a:rPr lang="en-US" altLang="zh-CN" dirty="0" smtClean="0"/>
                  <a:t>inference</a:t>
                </a:r>
                <a:r>
                  <a:rPr lang="zh-CN" altLang="en-US" dirty="0" smtClean="0"/>
                  <a:t>）”，其</a:t>
                </a:r>
                <a:r>
                  <a:rPr lang="zh-CN" altLang="en-US" b="1" dirty="0">
                    <a:latin typeface="微软雅黑" panose="020B0503020204020204" pitchFamily="34" charset="-122"/>
                    <a:ea typeface="微软雅黑" panose="020B0503020204020204" pitchFamily="34" charset="-122"/>
                  </a:rPr>
                  <a:t>核心</a:t>
                </a:r>
                <a:r>
                  <a:rPr lang="zh-CN" altLang="en-US" dirty="0"/>
                  <a:t>在于基于可观测的变量推测出未知变量的</a:t>
                </a:r>
                <a:r>
                  <a:rPr lang="zh-CN" altLang="en-US" b="1" dirty="0">
                    <a:latin typeface="微软雅黑" panose="020B0503020204020204" pitchFamily="34" charset="-122"/>
                    <a:ea typeface="微软雅黑" panose="020B0503020204020204" pitchFamily="34" charset="-122"/>
                  </a:rPr>
                  <a:t>条件分布</a:t>
                </a:r>
                <a:endParaRPr lang="en-US" altLang="zh-CN" b="1" dirty="0">
                  <a:latin typeface="微软雅黑" panose="020B0503020204020204" pitchFamily="34" charset="-122"/>
                  <a:ea typeface="微软雅黑" panose="020B0503020204020204" pitchFamily="34" charset="-122"/>
                </a:endParaRPr>
              </a:p>
              <a:p>
                <a:pPr lvl="1"/>
                <a:r>
                  <a:rPr lang="zh-CN" altLang="en-US" dirty="0"/>
                  <a:t>生成式：计算联合分布 </a:t>
                </a:r>
                <a14:m>
                  <m:oMath xmlns:m="http://schemas.openxmlformats.org/officeDocument/2006/math">
                    <m:r>
                      <a:rPr lang="en-US" altLang="zh-CN" i="1" dirty="0">
                        <a:latin typeface="Cambria Math" panose="02040503050406030204" pitchFamily="18" charset="0"/>
                      </a:rPr>
                      <m:t>𝑃</m:t>
                    </m:r>
                    <m:r>
                      <a:rPr lang="en-US" altLang="zh-CN" i="1" dirty="0">
                        <a:latin typeface="Cambria Math" panose="02040503050406030204" pitchFamily="18" charset="0"/>
                      </a:rPr>
                      <m:t>(</m:t>
                    </m:r>
                    <m:r>
                      <a:rPr lang="en-US" altLang="zh-CN" i="1" dirty="0">
                        <a:latin typeface="Cambria Math" panose="02040503050406030204" pitchFamily="18" charset="0"/>
                      </a:rPr>
                      <m:t>𝑌</m:t>
                    </m:r>
                    <m:r>
                      <a:rPr lang="en-US" altLang="zh-CN" i="1" dirty="0">
                        <a:latin typeface="Cambria Math" panose="02040503050406030204" pitchFamily="18" charset="0"/>
                      </a:rPr>
                      <m:t>,</m:t>
                    </m:r>
                    <m:r>
                      <a:rPr lang="en-US" altLang="zh-CN" i="1" dirty="0">
                        <a:latin typeface="Cambria Math" panose="02040503050406030204" pitchFamily="18" charset="0"/>
                      </a:rPr>
                      <m:t>𝑅</m:t>
                    </m:r>
                    <m:r>
                      <a:rPr lang="en-US" altLang="zh-CN" i="1" dirty="0">
                        <a:latin typeface="Cambria Math" panose="02040503050406030204" pitchFamily="18" charset="0"/>
                      </a:rPr>
                      <m:t>,</m:t>
                    </m:r>
                    <m:r>
                      <a:rPr lang="en-US" altLang="zh-CN" i="1" dirty="0">
                        <a:latin typeface="Cambria Math" panose="02040503050406030204" pitchFamily="18" charset="0"/>
                      </a:rPr>
                      <m:t>𝑂</m:t>
                    </m:r>
                    <m:r>
                      <a:rPr lang="en-US" altLang="zh-CN" i="1" dirty="0">
                        <a:latin typeface="Cambria Math" panose="02040503050406030204" pitchFamily="18" charset="0"/>
                      </a:rPr>
                      <m:t>)</m:t>
                    </m:r>
                  </m:oMath>
                </a14:m>
                <a:endParaRPr lang="en-US" altLang="zh-CN" dirty="0"/>
              </a:p>
              <a:p>
                <a:pPr lvl="1"/>
                <a:r>
                  <a:rPr lang="zh-CN" altLang="en-US" dirty="0"/>
                  <a:t>判别式：计算条件分布 </a:t>
                </a:r>
                <a14:m>
                  <m:oMath xmlns:m="http://schemas.openxmlformats.org/officeDocument/2006/math">
                    <m:r>
                      <a:rPr lang="en-US" altLang="zh-CN" i="1" dirty="0">
                        <a:latin typeface="Cambria Math" panose="02040503050406030204" pitchFamily="18" charset="0"/>
                      </a:rPr>
                      <m:t>𝑃</m:t>
                    </m:r>
                    <m:d>
                      <m:dPr>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𝑌</m:t>
                        </m:r>
                        <m:r>
                          <a:rPr lang="en-US" altLang="zh-CN" i="1" dirty="0">
                            <a:latin typeface="Cambria Math" panose="02040503050406030204" pitchFamily="18" charset="0"/>
                          </a:rPr>
                          <m:t>,</m:t>
                        </m:r>
                        <m:r>
                          <a:rPr lang="en-US" altLang="zh-CN" i="1" dirty="0">
                            <a:latin typeface="Cambria Math" panose="02040503050406030204" pitchFamily="18" charset="0"/>
                          </a:rPr>
                          <m:t>𝑅</m:t>
                        </m:r>
                      </m:e>
                    </m:d>
                    <m:r>
                      <a:rPr lang="en-US" altLang="zh-CN" i="1" dirty="0">
                        <a:latin typeface="Cambria Math" panose="02040503050406030204" pitchFamily="18" charset="0"/>
                      </a:rPr>
                      <m:t>𝑂</m:t>
                    </m:r>
                    <m:r>
                      <a:rPr lang="en-US" altLang="zh-CN" i="1" dirty="0">
                        <a:latin typeface="Cambria Math" panose="02040503050406030204" pitchFamily="18" charset="0"/>
                      </a:rPr>
                      <m:t>)</m:t>
                    </m:r>
                  </m:oMath>
                </a14:m>
                <a:endParaRPr lang="en-US" altLang="zh-CN" i="1" dirty="0" smtClean="0">
                  <a:latin typeface="Cambria Math" panose="02040503050406030204" pitchFamily="18" charset="0"/>
                </a:endParaRPr>
              </a:p>
              <a:p>
                <a:pPr lvl="2"/>
                <a:endParaRPr lang="en-US" altLang="zh-CN" sz="1800" i="1" dirty="0" smtClean="0">
                  <a:latin typeface="Cambria Math" panose="02040503050406030204" pitchFamily="18" charset="0"/>
                </a:endParaRPr>
              </a:p>
              <a:p>
                <a:r>
                  <a:rPr lang="zh-CN" altLang="en-US" dirty="0" smtClean="0">
                    <a:latin typeface="Cambria Math" panose="02040503050406030204" pitchFamily="18" charset="0"/>
                  </a:rPr>
                  <a:t>符号约定</a:t>
                </a:r>
                <a:endParaRPr lang="en-US" altLang="zh-CN" sz="2200" dirty="0" smtClean="0">
                  <a:latin typeface="Cambria Math" panose="02040503050406030204" pitchFamily="18" charset="0"/>
                </a:endParaRPr>
              </a:p>
              <a:p>
                <a:pPr lvl="1"/>
                <a14:m>
                  <m:oMath xmlns:m="http://schemas.openxmlformats.org/officeDocument/2006/math">
                    <m:r>
                      <a:rPr lang="en-US" altLang="zh-CN" sz="2000" i="1">
                        <a:latin typeface="Cambria Math" panose="02040503050406030204" pitchFamily="18" charset="0"/>
                      </a:rPr>
                      <m:t>𝑌</m:t>
                    </m:r>
                    <m:r>
                      <a:rPr lang="zh-CN" altLang="en-US" sz="2000" i="1">
                        <a:latin typeface="Cambria Math" panose="02040503050406030204" pitchFamily="18" charset="0"/>
                      </a:rPr>
                      <m:t>为</m:t>
                    </m:r>
                  </m:oMath>
                </a14:m>
                <a:r>
                  <a:rPr lang="zh-CN" altLang="en-US" sz="2000" dirty="0"/>
                  <a:t>关心的变量的集合，</a:t>
                </a:r>
                <a14:m>
                  <m:oMath xmlns:m="http://schemas.openxmlformats.org/officeDocument/2006/math">
                    <m:r>
                      <m:rPr>
                        <m:sty m:val="p"/>
                      </m:rPr>
                      <a:rPr lang="en-US" altLang="zh-CN" sz="2000" i="1" dirty="0">
                        <a:latin typeface="Cambria Math" panose="02040503050406030204" pitchFamily="18" charset="0"/>
                      </a:rPr>
                      <m:t>O</m:t>
                    </m:r>
                  </m:oMath>
                </a14:m>
                <a:r>
                  <a:rPr lang="zh-CN" altLang="en-US" sz="2000" dirty="0"/>
                  <a:t>为可观测变量集合，</a:t>
                </a:r>
                <a14:m>
                  <m:oMath xmlns:m="http://schemas.openxmlformats.org/officeDocument/2006/math">
                    <m:r>
                      <m:rPr>
                        <m:sty m:val="p"/>
                      </m:rPr>
                      <a:rPr lang="en-US" altLang="zh-CN" sz="2000" i="1" dirty="0">
                        <a:latin typeface="Cambria Math" panose="02040503050406030204" pitchFamily="18" charset="0"/>
                      </a:rPr>
                      <m:t>R</m:t>
                    </m:r>
                  </m:oMath>
                </a14:m>
                <a:r>
                  <a:rPr lang="zh-CN" altLang="en-US" sz="2000" dirty="0"/>
                  <a:t>为其他变量</a:t>
                </a:r>
                <a:r>
                  <a:rPr lang="zh-CN" altLang="en-US" sz="2000" dirty="0" smtClean="0"/>
                  <a:t>集合</a:t>
                </a:r>
                <a:endParaRPr lang="en-US" altLang="zh-CN" sz="2000" dirty="0" smtClean="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rotWithShape="0">
                <a:blip r:embed="rId2"/>
                <a:stretch>
                  <a:fillRect l="-778" t="-1607"/>
                </a:stretch>
              </a:blipFill>
            </p:spPr>
            <p:txBody>
              <a:bodyPr/>
              <a:lstStyle/>
              <a:p>
                <a:r>
                  <a:rPr lang="zh-CN" altLang="en-US">
                    <a:noFill/>
                  </a:rPr>
                  <a:t> </a:t>
                </a:r>
              </a:p>
            </p:txBody>
          </p:sp>
        </mc:Fallback>
      </mc:AlternateContent>
      <p:sp>
        <p:nvSpPr>
          <p:cNvPr id="6" name="矩形 5"/>
          <p:cNvSpPr/>
          <p:nvPr/>
        </p:nvSpPr>
        <p:spPr>
          <a:xfrm>
            <a:off x="1006149" y="4765988"/>
            <a:ext cx="184731" cy="369332"/>
          </a:xfrm>
          <a:prstGeom prst="rect">
            <a:avLst/>
          </a:prstGeom>
        </p:spPr>
        <p:txBody>
          <a:bodyPr wrap="none">
            <a:spAutoFit/>
          </a:bodyPr>
          <a:lstStyle/>
          <a:p>
            <a:endParaRPr lang="en-US" altLang="zh-CN" dirty="0">
              <a:latin typeface="+mj-ea"/>
            </a:endParaRPr>
          </a:p>
        </p:txBody>
      </p:sp>
    </p:spTree>
    <p:extLst>
      <p:ext uri="{BB962C8B-B14F-4D97-AF65-F5344CB8AC3E}">
        <p14:creationId xmlns:p14="http://schemas.microsoft.com/office/powerpoint/2010/main" val="34396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fade">
                                      <p:cBhvr>
                                        <p:cTn id="7" dur="500"/>
                                        <p:tgtEl>
                                          <p:spTgt spid="4">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7" end="7"/>
                                            </p:txEl>
                                          </p:spTgt>
                                        </p:tgtEl>
                                        <p:attrNameLst>
                                          <p:attrName>style.visibility</p:attrName>
                                        </p:attrNameLst>
                                      </p:cBhvr>
                                      <p:to>
                                        <p:strVal val="visible"/>
                                      </p:to>
                                    </p:set>
                                    <p:animEffect transition="in" filter="fade">
                                      <p:cBhvr>
                                        <p:cTn id="1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模型推断</a:t>
            </a:r>
            <a:endParaRPr lang="zh-CN" altLang="en-US" dirty="0"/>
          </a:p>
        </p:txBody>
      </p:sp>
      <p:sp>
        <p:nvSpPr>
          <p:cNvPr id="3" name="内容占位符 2"/>
          <p:cNvSpPr>
            <a:spLocks noGrp="1"/>
          </p:cNvSpPr>
          <p:nvPr>
            <p:ph idx="1"/>
          </p:nvPr>
        </p:nvSpPr>
        <p:spPr>
          <a:xfrm>
            <a:off x="260350" y="1158537"/>
            <a:ext cx="8616950" cy="2594314"/>
          </a:xfrm>
        </p:spPr>
        <p:txBody>
          <a:bodyPr>
            <a:normAutofit/>
          </a:bodyPr>
          <a:lstStyle/>
          <a:p>
            <a:r>
              <a:rPr lang="zh-CN" altLang="en-US" dirty="0"/>
              <a:t>基</a:t>
            </a:r>
            <a:r>
              <a:rPr lang="zh-CN" altLang="en-US" dirty="0" smtClean="0"/>
              <a:t>于概率图模型定义的分布，能对目标变量的</a:t>
            </a:r>
            <a:r>
              <a:rPr lang="zh-CN" altLang="en-US" b="1" dirty="0" smtClean="0">
                <a:solidFill>
                  <a:srgbClr val="FF0000"/>
                </a:solidFill>
              </a:rPr>
              <a:t>边际分布</a:t>
            </a:r>
            <a:r>
              <a:rPr lang="zh-CN" altLang="en-US" dirty="0" smtClean="0"/>
              <a:t>（</a:t>
            </a:r>
            <a:r>
              <a:rPr lang="en-US" altLang="zh-CN" dirty="0" smtClean="0"/>
              <a:t>marginal distribution</a:t>
            </a:r>
            <a:r>
              <a:rPr lang="zh-CN" altLang="en-US" dirty="0" smtClean="0"/>
              <a:t>）或某些可观测变量为条件的</a:t>
            </a:r>
            <a:r>
              <a:rPr lang="zh-CN" altLang="en-US" b="1" dirty="0" smtClean="0">
                <a:solidFill>
                  <a:srgbClr val="FF0000"/>
                </a:solidFill>
              </a:rPr>
              <a:t>条件分布</a:t>
            </a:r>
            <a:r>
              <a:rPr lang="zh-CN" altLang="en-US" dirty="0" smtClean="0"/>
              <a:t>进行推断</a:t>
            </a:r>
            <a:endParaRPr lang="en-US" altLang="zh-CN" dirty="0" smtClean="0"/>
          </a:p>
          <a:p>
            <a:r>
              <a:rPr lang="zh-CN" altLang="en-US" dirty="0" smtClean="0"/>
              <a:t>对概率图模型，还需确定具体分布的参数，称为</a:t>
            </a:r>
            <a:r>
              <a:rPr lang="zh-CN" altLang="en-US" b="1" dirty="0" smtClean="0"/>
              <a:t>参数估计或学习问题</a:t>
            </a:r>
            <a:r>
              <a:rPr lang="zh-CN" altLang="en-US" dirty="0" smtClean="0"/>
              <a:t>，通常使用极大似然估计或后验概率估计求解。单若</a:t>
            </a:r>
            <a:r>
              <a:rPr lang="zh-CN" altLang="en-US" dirty="0"/>
              <a:t>将参数视为待推测的变量</a:t>
            </a:r>
            <a:r>
              <a:rPr lang="zh-CN" altLang="en-US" dirty="0" smtClean="0"/>
              <a:t>，则参数估计过程和推断十分相似，可以“吸收”到推断问题中</a:t>
            </a:r>
            <a:endParaRPr lang="en-US" altLang="zh-CN" sz="2400" dirty="0" smtClean="0"/>
          </a:p>
        </p:txBody>
      </p:sp>
      <p:sp>
        <p:nvSpPr>
          <p:cNvPr id="21" name="文本框 20"/>
          <p:cNvSpPr txBox="1"/>
          <p:nvPr/>
        </p:nvSpPr>
        <p:spPr>
          <a:xfrm>
            <a:off x="5430748" y="4565307"/>
            <a:ext cx="3446552" cy="769441"/>
          </a:xfrm>
          <a:prstGeom prst="rect">
            <a:avLst/>
          </a:prstGeom>
          <a:ln w="38100"/>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4400" dirty="0" smtClean="0">
                <a:solidFill>
                  <a:schemeClr val="accent2">
                    <a:lumMod val="75000"/>
                  </a:schemeClr>
                </a:solidFill>
              </a:rPr>
              <a:t>图模型推断</a:t>
            </a:r>
            <a:endParaRPr lang="zh-CN" altLang="en-US" sz="4400" dirty="0">
              <a:solidFill>
                <a:schemeClr val="accent2">
                  <a:lumMod val="75000"/>
                </a:schemeClr>
              </a:solidFill>
            </a:endParaRPr>
          </a:p>
        </p:txBody>
      </p:sp>
      <p:sp>
        <p:nvSpPr>
          <p:cNvPr id="23" name="文本框 22"/>
          <p:cNvSpPr txBox="1"/>
          <p:nvPr/>
        </p:nvSpPr>
        <p:spPr>
          <a:xfrm>
            <a:off x="260350" y="4226753"/>
            <a:ext cx="2730500" cy="144655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4400" dirty="0" smtClean="0">
                <a:solidFill>
                  <a:schemeClr val="accent5"/>
                </a:solidFill>
              </a:rPr>
              <a:t>参数估计（学习）</a:t>
            </a:r>
            <a:endParaRPr lang="zh-CN" altLang="en-US" sz="4400" dirty="0">
              <a:solidFill>
                <a:schemeClr val="accent5"/>
              </a:solidFill>
            </a:endParaRPr>
          </a:p>
        </p:txBody>
      </p:sp>
      <p:sp>
        <p:nvSpPr>
          <p:cNvPr id="9" name="右箭头 8"/>
          <p:cNvSpPr/>
          <p:nvPr/>
        </p:nvSpPr>
        <p:spPr>
          <a:xfrm>
            <a:off x="3324225" y="4733925"/>
            <a:ext cx="1800225" cy="447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230255" y="4090650"/>
            <a:ext cx="2492990" cy="369332"/>
          </a:xfrm>
          <a:prstGeom prst="rect">
            <a:avLst/>
          </a:prstGeom>
        </p:spPr>
        <p:txBody>
          <a:bodyPr wrap="none">
            <a:spAutoFit/>
          </a:bodyPr>
          <a:lstStyle/>
          <a:p>
            <a:r>
              <a:rPr lang="zh-CN" altLang="en-US" dirty="0">
                <a:solidFill>
                  <a:schemeClr val="accent5">
                    <a:lumMod val="75000"/>
                  </a:schemeClr>
                </a:solidFill>
              </a:rPr>
              <a:t>参数视为待推测的变量</a:t>
            </a:r>
          </a:p>
        </p:txBody>
      </p:sp>
    </p:spTree>
    <p:extLst>
      <p:ext uri="{BB962C8B-B14F-4D97-AF65-F5344CB8AC3E}">
        <p14:creationId xmlns:p14="http://schemas.microsoft.com/office/powerpoint/2010/main" val="213320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9" grpId="0" animBg="1"/>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模型推断</a:t>
            </a:r>
            <a:endParaRPr lang="zh-CN" altLang="en-US" dirty="0"/>
          </a:p>
        </p:txBody>
      </p:sp>
      <p:sp>
        <p:nvSpPr>
          <p:cNvPr id="3" name="内容占位符 2"/>
          <p:cNvSpPr>
            <a:spLocks noGrp="1"/>
          </p:cNvSpPr>
          <p:nvPr>
            <p:ph idx="1"/>
          </p:nvPr>
        </p:nvSpPr>
        <p:spPr/>
        <p:txBody>
          <a:bodyPr>
            <a:normAutofit/>
          </a:bodyPr>
          <a:lstStyle/>
          <a:p>
            <a:pPr marL="342900" indent="-342900"/>
            <a:r>
              <a:rPr lang="zh-CN" altLang="en-US" sz="2400" dirty="0" smtClean="0">
                <a:latin typeface="+mj-ea"/>
                <a:ea typeface="+mj-ea"/>
              </a:rPr>
              <a:t>假</a:t>
            </a:r>
            <a:r>
              <a:rPr lang="zh-CN" altLang="en-US" sz="2400" dirty="0">
                <a:latin typeface="+mj-ea"/>
                <a:ea typeface="+mj-ea"/>
              </a:rPr>
              <a:t>设图模型所对应的变量</a:t>
            </a:r>
            <a:r>
              <a:rPr lang="zh-CN" altLang="en-US" sz="2400" dirty="0" smtClean="0">
                <a:latin typeface="+mj-ea"/>
                <a:ea typeface="+mj-ea"/>
              </a:rPr>
              <a:t>集                    能分为    和   两</a:t>
            </a:r>
            <a:r>
              <a:rPr lang="zh-CN" altLang="en-US" sz="2400" dirty="0">
                <a:latin typeface="+mj-ea"/>
                <a:ea typeface="+mj-ea"/>
              </a:rPr>
              <a:t>个</a:t>
            </a:r>
            <a:r>
              <a:rPr lang="zh-CN" altLang="en-US" sz="2400" b="1" dirty="0">
                <a:latin typeface="+mj-ea"/>
                <a:ea typeface="+mj-ea"/>
              </a:rPr>
              <a:t>不相交</a:t>
            </a:r>
            <a:r>
              <a:rPr lang="zh-CN" altLang="en-US" sz="2400" dirty="0">
                <a:latin typeface="+mj-ea"/>
                <a:ea typeface="+mj-ea"/>
              </a:rPr>
              <a:t>的变量集，推断问题的目标就是计算</a:t>
            </a:r>
            <a:r>
              <a:rPr lang="zh-CN" altLang="en-US" sz="2400" b="1" dirty="0">
                <a:latin typeface="+mj-ea"/>
                <a:ea typeface="+mj-ea"/>
              </a:rPr>
              <a:t>边际概率      </a:t>
            </a:r>
            <a:r>
              <a:rPr lang="zh-CN" altLang="en-US" sz="2400" dirty="0" smtClean="0">
                <a:latin typeface="+mj-ea"/>
                <a:ea typeface="+mj-ea"/>
              </a:rPr>
              <a:t>或者</a:t>
            </a:r>
            <a:r>
              <a:rPr lang="zh-CN" altLang="en-US" sz="2400" b="1" dirty="0">
                <a:latin typeface="+mj-ea"/>
                <a:ea typeface="+mj-ea"/>
              </a:rPr>
              <a:t>条件概率</a:t>
            </a:r>
            <a:r>
              <a:rPr lang="zh-CN" altLang="en-US" sz="2400" dirty="0" smtClean="0">
                <a:latin typeface="+mj-ea"/>
                <a:ea typeface="+mj-ea"/>
              </a:rPr>
              <a:t> </a:t>
            </a:r>
            <a:r>
              <a:rPr lang="en-US" altLang="zh-CN" sz="2400" dirty="0" smtClean="0">
                <a:latin typeface="+mj-ea"/>
                <a:ea typeface="+mj-ea"/>
              </a:rPr>
              <a:t>        </a:t>
            </a:r>
            <a:r>
              <a:rPr lang="zh-CN" altLang="en-US" sz="2400" dirty="0" smtClean="0">
                <a:latin typeface="+mj-ea"/>
                <a:ea typeface="+mj-ea"/>
              </a:rPr>
              <a:t>。</a:t>
            </a:r>
            <a:r>
              <a:rPr lang="zh-CN" altLang="en-US" sz="2400" dirty="0">
                <a:latin typeface="+mj-ea"/>
                <a:ea typeface="+mj-ea"/>
              </a:rPr>
              <a:t>同时，由条件概率定义容易</a:t>
            </a:r>
            <a:r>
              <a:rPr lang="zh-CN" altLang="en-US" sz="2400" dirty="0" smtClean="0">
                <a:latin typeface="+mj-ea"/>
                <a:ea typeface="+mj-ea"/>
              </a:rPr>
              <a:t>有</a:t>
            </a:r>
            <a:endParaRPr lang="en-US" altLang="zh-CN" sz="2400" dirty="0" smtClean="0">
              <a:latin typeface="+mj-ea"/>
              <a:ea typeface="+mj-ea"/>
            </a:endParaRPr>
          </a:p>
          <a:p>
            <a:pPr marL="342900" indent="-342900"/>
            <a:endParaRPr lang="en-US" altLang="zh-CN" sz="2400" dirty="0">
              <a:latin typeface="+mj-ea"/>
              <a:ea typeface="+mj-ea"/>
            </a:endParaRPr>
          </a:p>
          <a:p>
            <a:pPr marL="342900" indent="-342900"/>
            <a:endParaRPr lang="en-US" altLang="zh-CN" sz="2400" dirty="0" smtClean="0">
              <a:latin typeface="+mj-ea"/>
              <a:ea typeface="+mj-ea"/>
            </a:endParaRPr>
          </a:p>
          <a:p>
            <a:pPr marL="342900" indent="-342900"/>
            <a:endParaRPr lang="en-US" altLang="zh-CN" sz="2400" dirty="0">
              <a:latin typeface="+mj-ea"/>
              <a:ea typeface="+mj-ea"/>
            </a:endParaRPr>
          </a:p>
          <a:p>
            <a:pPr marL="342900" indent="-342900"/>
            <a:endParaRPr lang="en-US" altLang="zh-CN" sz="2400" dirty="0" smtClean="0">
              <a:latin typeface="+mj-ea"/>
              <a:ea typeface="+mj-ea"/>
            </a:endParaRPr>
          </a:p>
          <a:p>
            <a:pPr marL="342900" indent="-342900"/>
            <a:r>
              <a:rPr lang="zh-CN" altLang="en-US" sz="2400" dirty="0">
                <a:latin typeface="+mj-ea"/>
                <a:ea typeface="+mj-ea"/>
              </a:rPr>
              <a:t>其</a:t>
            </a:r>
            <a:r>
              <a:rPr lang="zh-CN" altLang="en-US" sz="2400" dirty="0" smtClean="0">
                <a:latin typeface="+mj-ea"/>
                <a:ea typeface="+mj-ea"/>
              </a:rPr>
              <a:t>中，联合概率          可基于图模型获得，所以推断问题的关键就在于如何高效计算边际分布，即</a:t>
            </a:r>
            <a:endParaRPr lang="en-US" altLang="zh-CN" sz="2400" dirty="0" smtClean="0">
              <a:latin typeface="+mj-ea"/>
              <a:ea typeface="+mj-ea"/>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078591361"/>
              </p:ext>
            </p:extLst>
          </p:nvPr>
        </p:nvGraphicFramePr>
        <p:xfrm>
          <a:off x="4444785" y="1186360"/>
          <a:ext cx="2840038" cy="382588"/>
        </p:xfrm>
        <a:graphic>
          <a:graphicData uri="http://schemas.openxmlformats.org/presentationml/2006/ole">
            <mc:AlternateContent xmlns:mc="http://schemas.openxmlformats.org/markup-compatibility/2006">
              <mc:Choice xmlns:v="urn:schemas-microsoft-com:vml" Requires="v">
                <p:oleObj spid="_x0000_s10136" name="Formula" r:id="rId3" imgW="1632240" imgH="219960" progId="Equation.Ribbit">
                  <p:embed/>
                </p:oleObj>
              </mc:Choice>
              <mc:Fallback>
                <p:oleObj name="Formula" r:id="rId3" imgW="1632240" imgH="219960" progId="Equation.Ribbit">
                  <p:embed/>
                  <p:pic>
                    <p:nvPicPr>
                      <p:cNvPr id="0" name=""/>
                      <p:cNvPicPr/>
                      <p:nvPr/>
                    </p:nvPicPr>
                    <p:blipFill>
                      <a:blip r:embed="rId4"/>
                      <a:stretch>
                        <a:fillRect/>
                      </a:stretch>
                    </p:blipFill>
                    <p:spPr>
                      <a:xfrm>
                        <a:off x="4444785" y="1186360"/>
                        <a:ext cx="2840038" cy="382588"/>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066694872"/>
              </p:ext>
            </p:extLst>
          </p:nvPr>
        </p:nvGraphicFramePr>
        <p:xfrm>
          <a:off x="8377152" y="1259385"/>
          <a:ext cx="392112" cy="236537"/>
        </p:xfrm>
        <a:graphic>
          <a:graphicData uri="http://schemas.openxmlformats.org/presentationml/2006/ole">
            <mc:AlternateContent xmlns:mc="http://schemas.openxmlformats.org/markup-compatibility/2006">
              <mc:Choice xmlns:v="urn:schemas-microsoft-com:vml" Requires="v">
                <p:oleObj spid="_x0000_s10137" name="Formula" r:id="rId5" imgW="226080" imgH="136080" progId="Equation.Ribbit">
                  <p:embed/>
                </p:oleObj>
              </mc:Choice>
              <mc:Fallback>
                <p:oleObj name="Formula" r:id="rId5" imgW="226080" imgH="136080" progId="Equation.Ribbit">
                  <p:embed/>
                  <p:pic>
                    <p:nvPicPr>
                      <p:cNvPr id="0" name=""/>
                      <p:cNvPicPr/>
                      <p:nvPr/>
                    </p:nvPicPr>
                    <p:blipFill>
                      <a:blip r:embed="rId6"/>
                      <a:stretch>
                        <a:fillRect/>
                      </a:stretch>
                    </p:blipFill>
                    <p:spPr>
                      <a:xfrm>
                        <a:off x="8377152" y="1259385"/>
                        <a:ext cx="392112" cy="23653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546443005"/>
              </p:ext>
            </p:extLst>
          </p:nvPr>
        </p:nvGraphicFramePr>
        <p:xfrm>
          <a:off x="1058863" y="1586259"/>
          <a:ext cx="388938" cy="236537"/>
        </p:xfrm>
        <a:graphic>
          <a:graphicData uri="http://schemas.openxmlformats.org/presentationml/2006/ole">
            <mc:AlternateContent xmlns:mc="http://schemas.openxmlformats.org/markup-compatibility/2006">
              <mc:Choice xmlns:v="urn:schemas-microsoft-com:vml" Requires="v">
                <p:oleObj spid="_x0000_s10138" name="Formula" r:id="rId7" imgW="223560" imgH="136080" progId="Equation.Ribbit">
                  <p:embed/>
                </p:oleObj>
              </mc:Choice>
              <mc:Fallback>
                <p:oleObj name="Formula" r:id="rId7" imgW="223560" imgH="136080" progId="Equation.Ribbit">
                  <p:embed/>
                  <p:pic>
                    <p:nvPicPr>
                      <p:cNvPr id="0" name=""/>
                      <p:cNvPicPr/>
                      <p:nvPr/>
                    </p:nvPicPr>
                    <p:blipFill>
                      <a:blip r:embed="rId8"/>
                      <a:stretch>
                        <a:fillRect/>
                      </a:stretch>
                    </p:blipFill>
                    <p:spPr>
                      <a:xfrm>
                        <a:off x="1058863" y="1586259"/>
                        <a:ext cx="388938" cy="236537"/>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690180340"/>
              </p:ext>
            </p:extLst>
          </p:nvPr>
        </p:nvGraphicFramePr>
        <p:xfrm>
          <a:off x="3801847" y="1850871"/>
          <a:ext cx="1285875" cy="382588"/>
        </p:xfrm>
        <a:graphic>
          <a:graphicData uri="http://schemas.openxmlformats.org/presentationml/2006/ole">
            <mc:AlternateContent xmlns:mc="http://schemas.openxmlformats.org/markup-compatibility/2006">
              <mc:Choice xmlns:v="urn:schemas-microsoft-com:vml" Requires="v">
                <p:oleObj spid="_x0000_s10139" name="Formula" r:id="rId9" imgW="739440" imgH="221040" progId="Equation.Ribbit">
                  <p:embed/>
                </p:oleObj>
              </mc:Choice>
              <mc:Fallback>
                <p:oleObj name="Formula" r:id="rId9" imgW="739440" imgH="221040" progId="Equation.Ribbit">
                  <p:embed/>
                  <p:pic>
                    <p:nvPicPr>
                      <p:cNvPr id="0" name=""/>
                      <p:cNvPicPr/>
                      <p:nvPr/>
                    </p:nvPicPr>
                    <p:blipFill>
                      <a:blip r:embed="rId10"/>
                      <a:stretch>
                        <a:fillRect/>
                      </a:stretch>
                    </p:blipFill>
                    <p:spPr>
                      <a:xfrm>
                        <a:off x="3801847" y="1850871"/>
                        <a:ext cx="1285875" cy="382588"/>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629254042"/>
              </p:ext>
            </p:extLst>
          </p:nvPr>
        </p:nvGraphicFramePr>
        <p:xfrm>
          <a:off x="1047751" y="1850871"/>
          <a:ext cx="800100" cy="382588"/>
        </p:xfrm>
        <a:graphic>
          <a:graphicData uri="http://schemas.openxmlformats.org/presentationml/2006/ole">
            <mc:AlternateContent xmlns:mc="http://schemas.openxmlformats.org/markup-compatibility/2006">
              <mc:Choice xmlns:v="urn:schemas-microsoft-com:vml" Requires="v">
                <p:oleObj spid="_x0000_s10140" name="Formula" r:id="rId11" imgW="461160" imgH="219960" progId="Equation.Ribbit">
                  <p:embed/>
                </p:oleObj>
              </mc:Choice>
              <mc:Fallback>
                <p:oleObj name="Formula" r:id="rId11" imgW="461160" imgH="219960" progId="Equation.Ribbit">
                  <p:embed/>
                  <p:pic>
                    <p:nvPicPr>
                      <p:cNvPr id="0" name=""/>
                      <p:cNvPicPr/>
                      <p:nvPr/>
                    </p:nvPicPr>
                    <p:blipFill>
                      <a:blip r:embed="rId12"/>
                      <a:stretch>
                        <a:fillRect/>
                      </a:stretch>
                    </p:blipFill>
                    <p:spPr>
                      <a:xfrm>
                        <a:off x="1047751" y="1850871"/>
                        <a:ext cx="800100" cy="382588"/>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286572571"/>
              </p:ext>
            </p:extLst>
          </p:nvPr>
        </p:nvGraphicFramePr>
        <p:xfrm>
          <a:off x="363538" y="2644775"/>
          <a:ext cx="6880225" cy="823913"/>
        </p:xfrm>
        <a:graphic>
          <a:graphicData uri="http://schemas.openxmlformats.org/presentationml/2006/ole">
            <mc:AlternateContent xmlns:mc="http://schemas.openxmlformats.org/markup-compatibility/2006">
              <mc:Choice xmlns:v="urn:schemas-microsoft-com:vml" Requires="v">
                <p:oleObj spid="_x0000_s10141" name="Formula" r:id="rId13" imgW="2657160" imgH="318960" progId="Equation.Ribbit">
                  <p:embed/>
                </p:oleObj>
              </mc:Choice>
              <mc:Fallback>
                <p:oleObj name="Formula" r:id="rId13" imgW="2657160" imgH="318960" progId="Equation.Ribbit">
                  <p:embed/>
                  <p:pic>
                    <p:nvPicPr>
                      <p:cNvPr id="0" name=""/>
                      <p:cNvPicPr/>
                      <p:nvPr/>
                    </p:nvPicPr>
                    <p:blipFill>
                      <a:blip r:embed="rId14"/>
                      <a:stretch>
                        <a:fillRect/>
                      </a:stretch>
                    </p:blipFill>
                    <p:spPr>
                      <a:xfrm>
                        <a:off x="363538" y="2644775"/>
                        <a:ext cx="6880225" cy="823913"/>
                      </a:xfrm>
                      <a:prstGeom prst="rect">
                        <a:avLst/>
                      </a:prstGeom>
                    </p:spPr>
                  </p:pic>
                </p:oleObj>
              </mc:Fallback>
            </mc:AlternateContent>
          </a:graphicData>
        </a:graphic>
      </p:graphicFrame>
      <p:sp>
        <p:nvSpPr>
          <p:cNvPr id="11" name="文本框 10"/>
          <p:cNvSpPr txBox="1"/>
          <p:nvPr/>
        </p:nvSpPr>
        <p:spPr>
          <a:xfrm>
            <a:off x="4212017" y="3679423"/>
            <a:ext cx="1259215" cy="400110"/>
          </a:xfrm>
          <a:prstGeom prst="rect">
            <a:avLst/>
          </a:prstGeom>
          <a:ln w="38100">
            <a:solidFill>
              <a:srgbClr val="C0000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2000" dirty="0">
                <a:solidFill>
                  <a:srgbClr val="C00000"/>
                </a:solidFill>
              </a:rPr>
              <a:t>边际分布</a:t>
            </a:r>
          </a:p>
        </p:txBody>
      </p:sp>
      <p:sp>
        <p:nvSpPr>
          <p:cNvPr id="12" name="文本框 11"/>
          <p:cNvSpPr txBox="1"/>
          <p:nvPr/>
        </p:nvSpPr>
        <p:spPr>
          <a:xfrm>
            <a:off x="7747545" y="2436564"/>
            <a:ext cx="1259215" cy="400110"/>
          </a:xfrm>
          <a:prstGeom prst="rect">
            <a:avLst/>
          </a:prstGeom>
          <a:ln w="38100">
            <a:solidFill>
              <a:srgbClr val="00B0F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2000" dirty="0" smtClean="0">
                <a:solidFill>
                  <a:srgbClr val="00B0F0"/>
                </a:solidFill>
              </a:rPr>
              <a:t>联合分布</a:t>
            </a:r>
            <a:endParaRPr lang="zh-CN" altLang="en-US" sz="2000" dirty="0">
              <a:solidFill>
                <a:srgbClr val="00B0F0"/>
              </a:solidFill>
            </a:endParaRPr>
          </a:p>
        </p:txBody>
      </p:sp>
      <p:sp>
        <p:nvSpPr>
          <p:cNvPr id="13" name="文本框 12"/>
          <p:cNvSpPr txBox="1"/>
          <p:nvPr/>
        </p:nvSpPr>
        <p:spPr>
          <a:xfrm>
            <a:off x="3262591" y="3064093"/>
            <a:ext cx="883608" cy="400110"/>
          </a:xfrm>
          <a:prstGeom prst="rect">
            <a:avLst/>
          </a:prstGeom>
          <a:noFill/>
          <a:ln w="38100">
            <a:solidFill>
              <a:srgbClr val="C0000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endParaRPr lang="zh-CN" altLang="en-US" sz="2000" dirty="0">
              <a:solidFill>
                <a:srgbClr val="C00000"/>
              </a:solidFill>
            </a:endParaRPr>
          </a:p>
        </p:txBody>
      </p:sp>
      <p:sp>
        <p:nvSpPr>
          <p:cNvPr id="14" name="文本框 13"/>
          <p:cNvSpPr txBox="1"/>
          <p:nvPr/>
        </p:nvSpPr>
        <p:spPr>
          <a:xfrm>
            <a:off x="5210482" y="3082752"/>
            <a:ext cx="2026355" cy="384347"/>
          </a:xfrm>
          <a:prstGeom prst="rect">
            <a:avLst/>
          </a:prstGeom>
          <a:noFill/>
          <a:ln w="38100">
            <a:solidFill>
              <a:srgbClr val="C0000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endParaRPr lang="zh-CN" altLang="en-US" sz="2000" dirty="0">
              <a:solidFill>
                <a:srgbClr val="C00000"/>
              </a:solidFill>
            </a:endParaRPr>
          </a:p>
        </p:txBody>
      </p:sp>
      <p:sp>
        <p:nvSpPr>
          <p:cNvPr id="15" name="文本框 14"/>
          <p:cNvSpPr txBox="1"/>
          <p:nvPr/>
        </p:nvSpPr>
        <p:spPr>
          <a:xfrm>
            <a:off x="5448113" y="2647002"/>
            <a:ext cx="1436660" cy="360915"/>
          </a:xfrm>
          <a:prstGeom prst="rect">
            <a:avLst/>
          </a:prstGeom>
          <a:noFill/>
          <a:ln w="38100">
            <a:solidFill>
              <a:srgbClr val="00B0F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endParaRPr lang="zh-CN" altLang="en-US" sz="2000" dirty="0">
              <a:solidFill>
                <a:srgbClr val="00B0F0"/>
              </a:solidFill>
            </a:endParaRPr>
          </a:p>
        </p:txBody>
      </p:sp>
      <p:cxnSp>
        <p:nvCxnSpPr>
          <p:cNvPr id="20" name="曲线连接符 19"/>
          <p:cNvCxnSpPr>
            <a:stCxn id="12" idx="1"/>
          </p:cNvCxnSpPr>
          <p:nvPr/>
        </p:nvCxnSpPr>
        <p:spPr>
          <a:xfrm rot="10800000" flipV="1">
            <a:off x="6884773" y="2636618"/>
            <a:ext cx="862772" cy="200055"/>
          </a:xfrm>
          <a:prstGeom prst="curvedConnector3">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曲线连接符 21"/>
          <p:cNvCxnSpPr>
            <a:stCxn id="11" idx="1"/>
            <a:endCxn id="13" idx="2"/>
          </p:cNvCxnSpPr>
          <p:nvPr/>
        </p:nvCxnSpPr>
        <p:spPr>
          <a:xfrm rot="10800000">
            <a:off x="3704395" y="3464204"/>
            <a:ext cx="507622" cy="415275"/>
          </a:xfrm>
          <a:prstGeom prst="curvedConnector2">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曲线连接符 23"/>
          <p:cNvCxnSpPr>
            <a:stCxn id="11" idx="3"/>
            <a:endCxn id="14" idx="2"/>
          </p:cNvCxnSpPr>
          <p:nvPr/>
        </p:nvCxnSpPr>
        <p:spPr>
          <a:xfrm flipV="1">
            <a:off x="5471232" y="3467099"/>
            <a:ext cx="752428" cy="412379"/>
          </a:xfrm>
          <a:prstGeom prst="curvedConnector2">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7" name="对象 26"/>
          <p:cNvGraphicFramePr>
            <a:graphicFrameLocks noChangeAspect="1"/>
          </p:cNvGraphicFramePr>
          <p:nvPr>
            <p:extLst>
              <p:ext uri="{D42A27DB-BD31-4B8C-83A1-F6EECF244321}">
                <p14:modId xmlns:p14="http://schemas.microsoft.com/office/powerpoint/2010/main" val="544813812"/>
              </p:ext>
            </p:extLst>
          </p:nvPr>
        </p:nvGraphicFramePr>
        <p:xfrm>
          <a:off x="2876550" y="4419600"/>
          <a:ext cx="1335088" cy="379413"/>
        </p:xfrm>
        <a:graphic>
          <a:graphicData uri="http://schemas.openxmlformats.org/presentationml/2006/ole">
            <mc:AlternateContent xmlns:mc="http://schemas.openxmlformats.org/markup-compatibility/2006">
              <mc:Choice xmlns:v="urn:schemas-microsoft-com:vml" Requires="v">
                <p:oleObj spid="_x0000_s10142" name="Formula" r:id="rId15" imgW="768600" imgH="218520" progId="Equation.Ribbit">
                  <p:embed/>
                </p:oleObj>
              </mc:Choice>
              <mc:Fallback>
                <p:oleObj name="Formula" r:id="rId15" imgW="768600" imgH="218520" progId="Equation.Ribbit">
                  <p:embed/>
                  <p:pic>
                    <p:nvPicPr>
                      <p:cNvPr id="0" name=""/>
                      <p:cNvPicPr/>
                      <p:nvPr/>
                    </p:nvPicPr>
                    <p:blipFill>
                      <a:blip r:embed="rId16"/>
                      <a:stretch>
                        <a:fillRect/>
                      </a:stretch>
                    </p:blipFill>
                    <p:spPr>
                      <a:xfrm>
                        <a:off x="2876550" y="4419600"/>
                        <a:ext cx="1335088" cy="379413"/>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2480987269"/>
              </p:ext>
            </p:extLst>
          </p:nvPr>
        </p:nvGraphicFramePr>
        <p:xfrm>
          <a:off x="2247900" y="5419725"/>
          <a:ext cx="3927475" cy="471488"/>
        </p:xfrm>
        <a:graphic>
          <a:graphicData uri="http://schemas.openxmlformats.org/presentationml/2006/ole">
            <mc:AlternateContent xmlns:mc="http://schemas.openxmlformats.org/markup-compatibility/2006">
              <mc:Choice xmlns:v="urn:schemas-microsoft-com:vml" Requires="v">
                <p:oleObj spid="_x0000_s10143" name="Formula" r:id="rId17" imgW="1823760" imgH="218520" progId="Equation.Ribbit">
                  <p:embed/>
                </p:oleObj>
              </mc:Choice>
              <mc:Fallback>
                <p:oleObj name="Formula" r:id="rId17" imgW="1823760" imgH="218520" progId="Equation.Ribbit">
                  <p:embed/>
                  <p:pic>
                    <p:nvPicPr>
                      <p:cNvPr id="0" name=""/>
                      <p:cNvPicPr/>
                      <p:nvPr/>
                    </p:nvPicPr>
                    <p:blipFill>
                      <a:blip r:embed="rId18"/>
                      <a:stretch>
                        <a:fillRect/>
                      </a:stretch>
                    </p:blipFill>
                    <p:spPr>
                      <a:xfrm>
                        <a:off x="2247900" y="5419725"/>
                        <a:ext cx="3927475" cy="471488"/>
                      </a:xfrm>
                      <a:prstGeom prst="rect">
                        <a:avLst/>
                      </a:prstGeom>
                    </p:spPr>
                  </p:pic>
                </p:oleObj>
              </mc:Fallback>
            </mc:AlternateContent>
          </a:graphicData>
        </a:graphic>
      </p:graphicFrame>
    </p:spTree>
    <p:extLst>
      <p:ext uri="{BB962C8B-B14F-4D97-AF65-F5344CB8AC3E}">
        <p14:creationId xmlns:p14="http://schemas.microsoft.com/office/powerpoint/2010/main" val="130256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anim calcmode="lin" valueType="num">
                                      <p:cBhvr>
                                        <p:cTn id="13" dur="500" fill="hold"/>
                                        <p:tgtEl>
                                          <p:spTgt spid="20"/>
                                        </p:tgtEl>
                                        <p:attrNameLst>
                                          <p:attrName>ppt_x</p:attrName>
                                        </p:attrNameLst>
                                      </p:cBhvr>
                                      <p:tavLst>
                                        <p:tav tm="0">
                                          <p:val>
                                            <p:strVal val="#ppt_x"/>
                                          </p:val>
                                        </p:tav>
                                        <p:tav tm="100000">
                                          <p:val>
                                            <p:strVal val="#ppt_x"/>
                                          </p:val>
                                        </p:tav>
                                      </p:tavLst>
                                    </p:anim>
                                    <p:anim calcmode="lin" valueType="num">
                                      <p:cBhvr>
                                        <p:cTn id="14" dur="5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randombar(horizontal)">
                                      <p:cBhvr>
                                        <p:cTn id="30" dur="500"/>
                                        <p:tgtEl>
                                          <p:spTgt spid="14"/>
                                        </p:tgtEl>
                                      </p:cBhvr>
                                    </p:animEffect>
                                  </p:childTnLst>
                                </p:cTn>
                              </p:par>
                              <p:par>
                                <p:cTn id="31" presetID="14" presetClass="entr" presetSubtype="1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randombar(horizontal)">
                                      <p:cBhvr>
                                        <p:cTn id="33" dur="500"/>
                                        <p:tgtEl>
                                          <p:spTgt spid="24"/>
                                        </p:tgtEl>
                                      </p:cBhvr>
                                    </p:animEffect>
                                  </p:childTnLst>
                                </p:cTn>
                              </p:par>
                              <p:par>
                                <p:cTn id="34" presetID="14" presetClass="entr" presetSubtype="1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randombar(horizontal)">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模型推断分类</a:t>
            </a:r>
            <a:endParaRPr lang="zh-CN" altLang="en-US" dirty="0"/>
          </a:p>
        </p:txBody>
      </p:sp>
      <p:sp>
        <p:nvSpPr>
          <p:cNvPr id="3" name="内容占位符 2"/>
          <p:cNvSpPr>
            <a:spLocks noGrp="1"/>
          </p:cNvSpPr>
          <p:nvPr>
            <p:ph idx="1"/>
          </p:nvPr>
        </p:nvSpPr>
        <p:spPr/>
        <p:txBody>
          <a:bodyPr>
            <a:normAutofit/>
          </a:bodyPr>
          <a:lstStyle/>
          <a:p>
            <a:r>
              <a:rPr lang="zh-CN" altLang="en-US" dirty="0">
                <a:latin typeface="+mn-ea"/>
              </a:rPr>
              <a:t>联合概率       </a:t>
            </a:r>
            <a:r>
              <a:rPr lang="zh-CN" altLang="en-US" dirty="0" smtClean="0">
                <a:latin typeface="+mn-ea"/>
              </a:rPr>
              <a:t>可</a:t>
            </a:r>
            <a:r>
              <a:rPr lang="zh-CN" altLang="en-US" dirty="0">
                <a:latin typeface="+mn-ea"/>
              </a:rPr>
              <a:t>基于图模型获得，所以推断问题的</a:t>
            </a:r>
            <a:r>
              <a:rPr lang="zh-CN" altLang="en-US" b="1" dirty="0">
                <a:solidFill>
                  <a:srgbClr val="FF0000"/>
                </a:solidFill>
                <a:latin typeface="+mn-ea"/>
              </a:rPr>
              <a:t>关键就在于如何高效计算边际分</a:t>
            </a:r>
            <a:r>
              <a:rPr lang="zh-CN" altLang="en-US" b="1" dirty="0" smtClean="0">
                <a:solidFill>
                  <a:srgbClr val="FF0000"/>
                </a:solidFill>
                <a:latin typeface="+mn-ea"/>
              </a:rPr>
              <a:t>布</a:t>
            </a:r>
            <a:r>
              <a:rPr lang="en-US" altLang="zh-CN" dirty="0" smtClean="0">
                <a:latin typeface="+mn-ea"/>
              </a:rPr>
              <a:t>:</a:t>
            </a:r>
          </a:p>
          <a:p>
            <a:endParaRPr lang="en-US" altLang="zh-CN" sz="2800" dirty="0">
              <a:latin typeface="+mn-ea"/>
            </a:endParaRPr>
          </a:p>
          <a:p>
            <a:pPr marL="0" indent="0">
              <a:buNone/>
            </a:pPr>
            <a:endParaRPr lang="en-US" altLang="zh-CN" sz="2800" dirty="0" smtClean="0">
              <a:latin typeface="+mn-ea"/>
            </a:endParaRPr>
          </a:p>
          <a:p>
            <a:r>
              <a:rPr lang="zh-CN" altLang="en-US" dirty="0">
                <a:latin typeface="+mn-ea"/>
              </a:rPr>
              <a:t>概</a:t>
            </a:r>
            <a:r>
              <a:rPr lang="zh-CN" altLang="en-US" dirty="0" smtClean="0">
                <a:latin typeface="+mn-ea"/>
              </a:rPr>
              <a:t>率图模型的推断方法可以分</a:t>
            </a:r>
            <a:r>
              <a:rPr lang="zh-CN" altLang="en-US" b="1" dirty="0" smtClean="0">
                <a:solidFill>
                  <a:srgbClr val="FF0000"/>
                </a:solidFill>
                <a:latin typeface="+mn-ea"/>
              </a:rPr>
              <a:t>两类</a:t>
            </a:r>
            <a:endParaRPr lang="en-US" altLang="zh-CN" b="1" dirty="0" smtClean="0">
              <a:solidFill>
                <a:srgbClr val="FF0000"/>
              </a:solidFill>
              <a:latin typeface="+mn-ea"/>
            </a:endParaRPr>
          </a:p>
          <a:p>
            <a:pPr lvl="1"/>
            <a:r>
              <a:rPr lang="zh-CN" altLang="en-US" b="1" dirty="0">
                <a:latin typeface="+mn-ea"/>
              </a:rPr>
              <a:t>精</a:t>
            </a:r>
            <a:r>
              <a:rPr lang="zh-CN" altLang="en-US" b="1" dirty="0" smtClean="0">
                <a:latin typeface="+mn-ea"/>
              </a:rPr>
              <a:t>确</a:t>
            </a:r>
            <a:r>
              <a:rPr lang="zh-CN" altLang="en-US" dirty="0" smtClean="0">
                <a:latin typeface="+mn-ea"/>
              </a:rPr>
              <a:t>推断方法</a:t>
            </a:r>
            <a:endParaRPr lang="en-US" altLang="zh-CN" dirty="0" smtClean="0">
              <a:latin typeface="+mn-ea"/>
            </a:endParaRPr>
          </a:p>
          <a:p>
            <a:pPr lvl="2"/>
            <a:r>
              <a:rPr lang="zh-CN" altLang="en-US" dirty="0" smtClean="0">
                <a:latin typeface="+mn-ea"/>
              </a:rPr>
              <a:t>计算出目标变量的边际分布或条件分布的精确值</a:t>
            </a:r>
            <a:endParaRPr lang="en-US" altLang="zh-CN" dirty="0" smtClean="0">
              <a:latin typeface="+mn-ea"/>
            </a:endParaRPr>
          </a:p>
          <a:p>
            <a:pPr lvl="2"/>
            <a:r>
              <a:rPr lang="zh-CN" altLang="en-US" dirty="0">
                <a:latin typeface="+mn-ea"/>
              </a:rPr>
              <a:t>一</a:t>
            </a:r>
            <a:r>
              <a:rPr lang="zh-CN" altLang="en-US" dirty="0" smtClean="0">
                <a:latin typeface="+mn-ea"/>
              </a:rPr>
              <a:t>般情况下，该类方法的计算复杂度随极大团规模增长呈指数增长，适用范围有限</a:t>
            </a:r>
            <a:endParaRPr lang="en-US" altLang="zh-CN" dirty="0" smtClean="0">
              <a:latin typeface="+mn-ea"/>
            </a:endParaRPr>
          </a:p>
          <a:p>
            <a:pPr lvl="1"/>
            <a:r>
              <a:rPr lang="zh-CN" altLang="en-US" b="1" dirty="0" smtClean="0">
                <a:latin typeface="+mn-ea"/>
              </a:rPr>
              <a:t>近似</a:t>
            </a:r>
            <a:r>
              <a:rPr lang="zh-CN" altLang="en-US" dirty="0" smtClean="0">
                <a:latin typeface="+mn-ea"/>
              </a:rPr>
              <a:t>推断方法</a:t>
            </a:r>
            <a:endParaRPr lang="en-US" altLang="zh-CN" dirty="0" smtClean="0">
              <a:latin typeface="+mn-ea"/>
            </a:endParaRPr>
          </a:p>
          <a:p>
            <a:pPr lvl="2"/>
            <a:r>
              <a:rPr lang="zh-CN" altLang="en-US" dirty="0" smtClean="0">
                <a:latin typeface="+mn-ea"/>
              </a:rPr>
              <a:t>在较低的时间复杂度下获得原问题的近似解</a:t>
            </a:r>
            <a:endParaRPr lang="en-US" altLang="zh-CN" dirty="0" smtClean="0">
              <a:latin typeface="+mn-ea"/>
            </a:endParaRPr>
          </a:p>
          <a:p>
            <a:pPr lvl="2"/>
            <a:r>
              <a:rPr lang="zh-CN" altLang="en-US" dirty="0" smtClean="0">
                <a:latin typeface="+mn-ea"/>
              </a:rPr>
              <a:t>在实际问题中更常用</a:t>
            </a:r>
            <a:endParaRPr lang="en-US" altLang="zh-CN" dirty="0">
              <a:latin typeface="+mn-ea"/>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867241543"/>
              </p:ext>
            </p:extLst>
          </p:nvPr>
        </p:nvGraphicFramePr>
        <p:xfrm>
          <a:off x="1872428" y="1220170"/>
          <a:ext cx="979659" cy="280735"/>
        </p:xfrm>
        <a:graphic>
          <a:graphicData uri="http://schemas.openxmlformats.org/presentationml/2006/ole">
            <mc:AlternateContent xmlns:mc="http://schemas.openxmlformats.org/markup-compatibility/2006">
              <mc:Choice xmlns:v="urn:schemas-microsoft-com:vml" Requires="v">
                <p:oleObj spid="_x0000_s11492" name="Formula" r:id="rId3" imgW="768600" imgH="219960" progId="Equation.Ribbit">
                  <p:embed/>
                </p:oleObj>
              </mc:Choice>
              <mc:Fallback>
                <p:oleObj name="Formula" r:id="rId3" imgW="768600" imgH="219960" progId="Equation.Ribbit">
                  <p:embed/>
                  <p:pic>
                    <p:nvPicPr>
                      <p:cNvPr id="0" name=""/>
                      <p:cNvPicPr/>
                      <p:nvPr/>
                    </p:nvPicPr>
                    <p:blipFill>
                      <a:blip r:embed="rId4"/>
                      <a:stretch>
                        <a:fillRect/>
                      </a:stretch>
                    </p:blipFill>
                    <p:spPr>
                      <a:xfrm>
                        <a:off x="1872428" y="1220170"/>
                        <a:ext cx="979659" cy="28073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593536231"/>
              </p:ext>
            </p:extLst>
          </p:nvPr>
        </p:nvGraphicFramePr>
        <p:xfrm>
          <a:off x="2604954" y="1983969"/>
          <a:ext cx="3927741" cy="471487"/>
        </p:xfrm>
        <a:graphic>
          <a:graphicData uri="http://schemas.openxmlformats.org/presentationml/2006/ole">
            <mc:AlternateContent xmlns:mc="http://schemas.openxmlformats.org/markup-compatibility/2006">
              <mc:Choice xmlns:v="urn:schemas-microsoft-com:vml" Requires="v">
                <p:oleObj spid="_x0000_s11493" name="Formula" r:id="rId5" imgW="1823760" imgH="218520" progId="Equation.Ribbit">
                  <p:embed/>
                </p:oleObj>
              </mc:Choice>
              <mc:Fallback>
                <p:oleObj name="Formula" r:id="rId5" imgW="1823760" imgH="218520" progId="Equation.Ribbit">
                  <p:embed/>
                  <p:pic>
                    <p:nvPicPr>
                      <p:cNvPr id="0" name=""/>
                      <p:cNvPicPr/>
                      <p:nvPr/>
                    </p:nvPicPr>
                    <p:blipFill>
                      <a:blip r:embed="rId6"/>
                      <a:stretch>
                        <a:fillRect/>
                      </a:stretch>
                    </p:blipFill>
                    <p:spPr>
                      <a:xfrm>
                        <a:off x="2604954" y="1983969"/>
                        <a:ext cx="3927741" cy="471487"/>
                      </a:xfrm>
                      <a:prstGeom prst="rect">
                        <a:avLst/>
                      </a:prstGeom>
                    </p:spPr>
                  </p:pic>
                </p:oleObj>
              </mc:Fallback>
            </mc:AlternateContent>
          </a:graphicData>
        </a:graphic>
      </p:graphicFrame>
    </p:spTree>
    <p:extLst>
      <p:ext uri="{BB962C8B-B14F-4D97-AF65-F5344CB8AC3E}">
        <p14:creationId xmlns:p14="http://schemas.microsoft.com/office/powerpoint/2010/main" val="155305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fade">
                                      <p:cBhvr>
                                        <p:cTn id="2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精确推断：变量消去</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精确推断实质是一种</a:t>
                </a:r>
                <a:r>
                  <a:rPr lang="zh-CN" altLang="en-US" b="1" dirty="0" smtClean="0"/>
                  <a:t>动态规划</a:t>
                </a:r>
                <a:r>
                  <a:rPr lang="zh-CN" altLang="en-US" dirty="0" smtClean="0"/>
                  <a:t>算法</a:t>
                </a:r>
                <a:r>
                  <a:rPr lang="en-US" altLang="zh-CN" dirty="0" smtClean="0"/>
                  <a:t>, </a:t>
                </a:r>
                <a:r>
                  <a:rPr lang="zh-CN" altLang="en-US" dirty="0" smtClean="0"/>
                  <a:t>利用图模型所描述的条件独立性来削减计算目标概率值所需的计算量</a:t>
                </a:r>
                <a:endParaRPr lang="en-US" altLang="zh-CN" dirty="0" smtClean="0"/>
              </a:p>
              <a:p>
                <a:r>
                  <a:rPr lang="zh-CN" altLang="en-US" dirty="0"/>
                  <a:t>变</a:t>
                </a:r>
                <a:r>
                  <a:rPr lang="zh-CN" altLang="en-US" dirty="0" smtClean="0"/>
                  <a:t>量消去是最直观的精确推断方法，也是构建其它精确推断算法的基础</a:t>
                </a:r>
                <a:endParaRPr lang="en-US" altLang="zh-CN" dirty="0" smtClean="0"/>
              </a:p>
              <a:p>
                <a:endParaRPr lang="en-US" altLang="zh-CN" dirty="0"/>
              </a:p>
              <a:p>
                <a:r>
                  <a:rPr lang="zh-CN" altLang="en-US" dirty="0" smtClean="0"/>
                  <a:t>例：计算边缘概率</a:t>
                </a:r>
                <a14:m>
                  <m:oMath xmlns:m="http://schemas.openxmlformats.org/officeDocument/2006/math">
                    <m:r>
                      <a:rPr lang="en-US" altLang="zh-CN" i="1" dirty="0">
                        <a:latin typeface="Cambria Math" panose="02040503050406030204" pitchFamily="18" charset="0"/>
                      </a:rPr>
                      <m:t>𝑝</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5</m:t>
                        </m:r>
                      </m:sub>
                    </m:sSub>
                    <m:r>
                      <a:rPr lang="en-US" altLang="zh-CN" i="1" dirty="0">
                        <a:latin typeface="Cambria Math" panose="02040503050406030204" pitchFamily="18" charset="0"/>
                      </a:rPr>
                      <m:t>)</m:t>
                    </m:r>
                  </m:oMath>
                </a14:m>
                <a:endParaRPr lang="en-US" altLang="zh-CN" dirty="0" smtClean="0"/>
              </a:p>
              <a:p>
                <a:endParaRPr lang="en-US" altLang="zh-CN" dirty="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778" t="-1607" r="-495"/>
                </a:stretch>
              </a:blipFill>
            </p:spPr>
            <p:txBody>
              <a:bodyPr/>
              <a:lstStyle/>
              <a:p>
                <a:r>
                  <a:rPr lang="zh-CN" altLang="en-US">
                    <a:noFill/>
                  </a:rPr>
                  <a:t> </a:t>
                </a:r>
              </a:p>
            </p:txBody>
          </p:sp>
        </mc:Fallback>
      </mc:AlternateContent>
      <p:pic>
        <p:nvPicPr>
          <p:cNvPr id="14" name="图片 13"/>
          <p:cNvPicPr>
            <a:picLocks noChangeAspect="1"/>
          </p:cNvPicPr>
          <p:nvPr/>
        </p:nvPicPr>
        <p:blipFill>
          <a:blip r:embed="rId3"/>
          <a:stretch>
            <a:fillRect/>
          </a:stretch>
        </p:blipFill>
        <p:spPr>
          <a:xfrm>
            <a:off x="2074786" y="3623923"/>
            <a:ext cx="4988077" cy="1836059"/>
          </a:xfrm>
          <a:prstGeom prst="rect">
            <a:avLst/>
          </a:prstGeom>
        </p:spPr>
      </p:pic>
    </p:spTree>
    <p:extLst>
      <p:ext uri="{BB962C8B-B14F-4D97-AF65-F5344CB8AC3E}">
        <p14:creationId xmlns:p14="http://schemas.microsoft.com/office/powerpoint/2010/main" val="283806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精确推断：变量消去</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计算边缘概率 </a:t>
                </a:r>
                <a14:m>
                  <m:oMath xmlns:m="http://schemas.openxmlformats.org/officeDocument/2006/math">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5</m:t>
                        </m:r>
                      </m:sub>
                    </m:sSub>
                    <m:r>
                      <a:rPr lang="en-US" altLang="zh-CN" i="1" dirty="0" smtClean="0">
                        <a:latin typeface="Cambria Math" panose="02040503050406030204" pitchFamily="18" charset="0"/>
                      </a:rPr>
                      <m:t>)</m:t>
                    </m:r>
                  </m:oMath>
                </a14:m>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𝑚</m:t>
                        </m:r>
                      </m:e>
                      <m:sub>
                        <m:r>
                          <a:rPr lang="en-US" altLang="zh-CN" i="1" dirty="0" smtClean="0">
                            <a:latin typeface="Cambria Math" panose="02040503050406030204" pitchFamily="18" charset="0"/>
                          </a:rPr>
                          <m:t>𝑖𝑗</m:t>
                        </m:r>
                      </m:sub>
                    </m:sSub>
                    <m:r>
                      <a:rPr lang="en-US" altLang="zh-CN" i="1" dirty="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err="1">
                            <a:latin typeface="Cambria Math" panose="02040503050406030204" pitchFamily="18" charset="0"/>
                          </a:rPr>
                          <m:t>𝑥</m:t>
                        </m:r>
                      </m:e>
                      <m:sub>
                        <m:r>
                          <a:rPr lang="en-US" altLang="zh-CN" i="1" dirty="0" err="1">
                            <a:latin typeface="Cambria Math" panose="02040503050406030204" pitchFamily="18" charset="0"/>
                          </a:rPr>
                          <m:t>𝑗</m:t>
                        </m:r>
                      </m:sub>
                    </m:sSub>
                    <m:r>
                      <a:rPr lang="en-US" altLang="zh-CN" i="1" dirty="0">
                        <a:latin typeface="Cambria Math" panose="02040503050406030204" pitchFamily="18" charset="0"/>
                      </a:rPr>
                      <m:t> ) </m:t>
                    </m:r>
                  </m:oMath>
                </a14:m>
                <a:r>
                  <a:rPr lang="zh-CN" altLang="en-US" dirty="0"/>
                  <a:t>是求加过程中的中间结果，下标</a:t>
                </a:r>
                <a14:m>
                  <m:oMath xmlns:m="http://schemas.openxmlformats.org/officeDocument/2006/math">
                    <m:r>
                      <a:rPr lang="en-US" altLang="zh-CN" i="1" dirty="0" smtClean="0">
                        <a:latin typeface="Cambria Math" panose="02040503050406030204" pitchFamily="18" charset="0"/>
                      </a:rPr>
                      <m:t>𝑖</m:t>
                    </m:r>
                  </m:oMath>
                </a14:m>
                <a:r>
                  <a:rPr lang="zh-CN" altLang="en-US" dirty="0"/>
                  <a:t>表示此项是</a:t>
                </a:r>
                <a:r>
                  <a:rPr lang="zh-CN" altLang="en-US" dirty="0" smtClean="0"/>
                  <a:t>对</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sub>
                    </m:sSub>
                  </m:oMath>
                </a14:m>
                <a:r>
                  <a:rPr lang="zh-CN" altLang="en-US" dirty="0" smtClean="0"/>
                  <a:t>求加的</a:t>
                </a:r>
                <a:r>
                  <a:rPr lang="zh-CN" altLang="en-US" dirty="0"/>
                  <a:t>结果，</a:t>
                </a:r>
                <a:r>
                  <a:rPr lang="zh-CN" altLang="en-US" dirty="0" smtClean="0"/>
                  <a:t>下标</a:t>
                </a:r>
                <a14:m>
                  <m:oMath xmlns:m="http://schemas.openxmlformats.org/officeDocument/2006/math">
                    <m:r>
                      <a:rPr lang="en-US" altLang="zh-CN" i="1" dirty="0" smtClean="0">
                        <a:latin typeface="Cambria Math" panose="02040503050406030204" pitchFamily="18" charset="0"/>
                      </a:rPr>
                      <m:t>𝑗</m:t>
                    </m:r>
                  </m:oMath>
                </a14:m>
                <a:r>
                  <a:rPr lang="zh-CN" altLang="en-US" dirty="0"/>
                  <a:t>表示此项中还</a:t>
                </a:r>
                <a:r>
                  <a:rPr lang="zh-CN" altLang="en-US" b="1" dirty="0"/>
                  <a:t>剩余</a:t>
                </a:r>
                <a:r>
                  <a:rPr lang="zh-CN" altLang="en-US" dirty="0"/>
                  <a:t>的其它变量；</a:t>
                </a:r>
                <a:r>
                  <a:rPr lang="zh-CN" altLang="en-US" dirty="0" smtClean="0"/>
                  <a:t>显然</a:t>
                </a:r>
                <a:r>
                  <a:rPr lang="zh-CN" altLang="en-US" dirty="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𝑚</m:t>
                        </m:r>
                      </m:e>
                      <m:sub>
                        <m:r>
                          <a:rPr lang="en-US" altLang="zh-CN" i="1" dirty="0">
                            <a:latin typeface="Cambria Math" panose="02040503050406030204" pitchFamily="18" charset="0"/>
                          </a:rPr>
                          <m:t>𝑖𝑗</m:t>
                        </m:r>
                      </m:sub>
                    </m:sSub>
                    <m:r>
                      <a:rPr lang="en-US" altLang="zh-CN" i="1" dirty="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i="1" dirty="0" err="1">
                            <a:latin typeface="Cambria Math" panose="02040503050406030204" pitchFamily="18" charset="0"/>
                          </a:rPr>
                          <m:t>𝑥</m:t>
                        </m:r>
                      </m:e>
                      <m:sub>
                        <m:r>
                          <a:rPr lang="en-US" altLang="zh-CN" i="1" dirty="0" err="1">
                            <a:latin typeface="Cambria Math" panose="02040503050406030204" pitchFamily="18" charset="0"/>
                          </a:rPr>
                          <m:t>𝑗</m:t>
                        </m:r>
                      </m:sub>
                    </m:sSub>
                    <m:r>
                      <a:rPr lang="en-US" altLang="zh-CN" i="1" dirty="0">
                        <a:latin typeface="Cambria Math" panose="02040503050406030204" pitchFamily="18" charset="0"/>
                      </a:rPr>
                      <m:t> )</m:t>
                    </m:r>
                  </m:oMath>
                </a14:m>
                <a:r>
                  <a:rPr lang="zh-CN" altLang="en-US" dirty="0"/>
                  <a:t>是关于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𝑗</m:t>
                        </m:r>
                      </m:sub>
                    </m:sSub>
                  </m:oMath>
                </a14:m>
                <a:r>
                  <a:rPr lang="zh-CN" altLang="en-US" dirty="0" smtClean="0"/>
                  <a:t>的</a:t>
                </a:r>
                <a:r>
                  <a:rPr lang="zh-CN" altLang="en-US" dirty="0"/>
                  <a:t>函数</a:t>
                </a:r>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10"/>
                <a:stretch>
                  <a:fillRect l="-778" t="-1854" b="-1607"/>
                </a:stretch>
              </a:blipFill>
            </p:spPr>
            <p:txBody>
              <a:bodyPr/>
              <a:lstStyle/>
              <a:p>
                <a:r>
                  <a:rPr lang="zh-CN" altLang="en-US">
                    <a:noFill/>
                  </a:rPr>
                  <a:t> </a:t>
                </a:r>
              </a:p>
            </p:txBody>
          </p:sp>
        </mc:Fallback>
      </mc:AlternateContent>
      <p:pic>
        <p:nvPicPr>
          <p:cNvPr id="8" name="图片 7"/>
          <p:cNvPicPr>
            <a:picLocks noChangeAspect="1"/>
          </p:cNvPicPr>
          <p:nvPr/>
        </p:nvPicPr>
        <p:blipFill rotWithShape="1">
          <a:blip r:embed="rId11"/>
          <a:srcRect l="83964" t="19255" b="35971"/>
          <a:stretch/>
        </p:blipFill>
        <p:spPr>
          <a:xfrm>
            <a:off x="7498380" y="3437956"/>
            <a:ext cx="1072268" cy="383822"/>
          </a:xfrm>
          <a:prstGeom prst="rect">
            <a:avLst/>
          </a:prstGeom>
        </p:spPr>
      </p:pic>
      <p:cxnSp>
        <p:nvCxnSpPr>
          <p:cNvPr id="12" name="曲线连接符 11"/>
          <p:cNvCxnSpPr/>
          <p:nvPr/>
        </p:nvCxnSpPr>
        <p:spPr>
          <a:xfrm rot="10800000">
            <a:off x="7005772" y="3221813"/>
            <a:ext cx="505262" cy="401267"/>
          </a:xfrm>
          <a:prstGeom prst="curvedConnector2">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12"/>
          <a:stretch>
            <a:fillRect/>
          </a:stretch>
        </p:blipFill>
        <p:spPr>
          <a:xfrm>
            <a:off x="3820376" y="952317"/>
            <a:ext cx="2379372" cy="875822"/>
          </a:xfrm>
          <a:prstGeom prst="rect">
            <a:avLst/>
          </a:prstGeom>
        </p:spPr>
      </p:pic>
      <p:graphicFrame>
        <p:nvGraphicFramePr>
          <p:cNvPr id="4" name="对象 3"/>
          <p:cNvGraphicFramePr>
            <a:graphicFrameLocks noChangeAspect="1"/>
          </p:cNvGraphicFramePr>
          <p:nvPr>
            <p:extLst>
              <p:ext uri="{D42A27DB-BD31-4B8C-83A1-F6EECF244321}">
                <p14:modId xmlns:p14="http://schemas.microsoft.com/office/powerpoint/2010/main" val="1107494815"/>
              </p:ext>
            </p:extLst>
          </p:nvPr>
        </p:nvGraphicFramePr>
        <p:xfrm>
          <a:off x="646113" y="1879600"/>
          <a:ext cx="8297862" cy="1473200"/>
        </p:xfrm>
        <a:graphic>
          <a:graphicData uri="http://schemas.openxmlformats.org/presentationml/2006/ole">
            <mc:AlternateContent xmlns:mc="http://schemas.openxmlformats.org/markup-compatibility/2006">
              <mc:Choice xmlns:v="urn:schemas-microsoft-com:vml" Requires="v">
                <p:oleObj spid="_x0000_s24660" name="Formula" r:id="rId13" imgW="4349880" imgH="773640" progId="Equation.Ribbit">
                  <p:embed/>
                </p:oleObj>
              </mc:Choice>
              <mc:Fallback>
                <p:oleObj name="Formula" r:id="rId13" imgW="4349880" imgH="773640" progId="Equation.Ribbit">
                  <p:embed/>
                  <p:pic>
                    <p:nvPicPr>
                      <p:cNvPr id="0" name=""/>
                      <p:cNvPicPr/>
                      <p:nvPr/>
                    </p:nvPicPr>
                    <p:blipFill>
                      <a:blip r:embed="rId14"/>
                      <a:stretch>
                        <a:fillRect/>
                      </a:stretch>
                    </p:blipFill>
                    <p:spPr>
                      <a:xfrm>
                        <a:off x="646113" y="1879600"/>
                        <a:ext cx="8297862" cy="1473200"/>
                      </a:xfrm>
                      <a:prstGeom prst="rect">
                        <a:avLst/>
                      </a:prstGeom>
                    </p:spPr>
                  </p:pic>
                </p:oleObj>
              </mc:Fallback>
            </mc:AlternateContent>
          </a:graphicData>
        </a:graphic>
      </p:graphicFrame>
      <p:sp>
        <p:nvSpPr>
          <p:cNvPr id="11" name="文本框 10"/>
          <p:cNvSpPr txBox="1"/>
          <p:nvPr/>
        </p:nvSpPr>
        <p:spPr>
          <a:xfrm>
            <a:off x="6633593" y="2606303"/>
            <a:ext cx="2377057" cy="773369"/>
          </a:xfrm>
          <a:prstGeom prst="rect">
            <a:avLst/>
          </a:prstGeom>
          <a:noFill/>
          <a:ln w="38100">
            <a:solidFill>
              <a:srgbClr val="C0000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endParaRPr lang="zh-CN" altLang="en-US" sz="2000" dirty="0">
              <a:solidFill>
                <a:srgbClr val="C00000"/>
              </a:solidFill>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2519108093"/>
              </p:ext>
            </p:extLst>
          </p:nvPr>
        </p:nvGraphicFramePr>
        <p:xfrm>
          <a:off x="646113" y="3400425"/>
          <a:ext cx="6397625" cy="1416050"/>
        </p:xfrm>
        <a:graphic>
          <a:graphicData uri="http://schemas.openxmlformats.org/presentationml/2006/ole">
            <mc:AlternateContent xmlns:mc="http://schemas.openxmlformats.org/markup-compatibility/2006">
              <mc:Choice xmlns:v="urn:schemas-microsoft-com:vml" Requires="v">
                <p:oleObj spid="_x0000_s24661" name="Formula" r:id="rId15" imgW="3490200" imgH="773640" progId="Equation.Ribbit">
                  <p:embed/>
                </p:oleObj>
              </mc:Choice>
              <mc:Fallback>
                <p:oleObj name="Formula" r:id="rId15" imgW="3490200" imgH="773640" progId="Equation.Ribbit">
                  <p:embed/>
                  <p:pic>
                    <p:nvPicPr>
                      <p:cNvPr id="0" name=""/>
                      <p:cNvPicPr/>
                      <p:nvPr/>
                    </p:nvPicPr>
                    <p:blipFill>
                      <a:blip r:embed="rId16"/>
                      <a:stretch>
                        <a:fillRect/>
                      </a:stretch>
                    </p:blipFill>
                    <p:spPr>
                      <a:xfrm>
                        <a:off x="646113" y="3400425"/>
                        <a:ext cx="6397625" cy="1416050"/>
                      </a:xfrm>
                      <a:prstGeom prst="rect">
                        <a:avLst/>
                      </a:prstGeom>
                    </p:spPr>
                  </p:pic>
                </p:oleObj>
              </mc:Fallback>
            </mc:AlternateContent>
          </a:graphicData>
        </a:graphic>
      </p:graphicFrame>
    </p:spTree>
    <p:extLst>
      <p:ext uri="{BB962C8B-B14F-4D97-AF65-F5344CB8AC3E}">
        <p14:creationId xmlns:p14="http://schemas.microsoft.com/office/powerpoint/2010/main" val="272005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ppt_x"/>
                                          </p:val>
                                        </p:tav>
                                        <p:tav tm="100000">
                                          <p:val>
                                            <p:strVal val="#ppt_x"/>
                                          </p:val>
                                        </p:tav>
                                      </p:tavLst>
                                    </p:anim>
                                    <p:anim calcmode="lin" valueType="num">
                                      <p:cBhvr additive="base">
                                        <p:cTn id="11" dur="500" fill="hold"/>
                                        <p:tgtEl>
                                          <p:spTgt spid="8"/>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9" end="9"/>
                                            </p:txEl>
                                          </p:spTgt>
                                        </p:tgtEl>
                                        <p:attrNameLst>
                                          <p:attrName>style.visibility</p:attrName>
                                        </p:attrNameLst>
                                      </p:cBhvr>
                                      <p:to>
                                        <p:strVal val="visible"/>
                                      </p:to>
                                    </p:set>
                                    <p:anim calcmode="lin" valueType="num">
                                      <p:cBhvr additive="base">
                                        <p:cTn id="20"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
                                            <p:txEl>
                                              <p:pRg st="9" end="9"/>
                                            </p:txEl>
                                          </p:spTgt>
                                        </p:tgtEl>
                                      </p:cBhvr>
                                    </p:animEffect>
                                    <p:set>
                                      <p:cBhvr>
                                        <p:cTn id="26" dur="1" fill="hold">
                                          <p:stCondLst>
                                            <p:cond delay="499"/>
                                          </p:stCondLst>
                                        </p:cTn>
                                        <p:tgtEl>
                                          <p:spTgt spid="3">
                                            <p:txEl>
                                              <p:pRg st="9" end="9"/>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精确推断：变量消去</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计算边缘概率 </a:t>
                </a:r>
                <a14:m>
                  <m:oMath xmlns:m="http://schemas.openxmlformats.org/officeDocument/2006/math">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5</m:t>
                        </m:r>
                      </m:sub>
                    </m:sSub>
                    <m:r>
                      <a:rPr lang="en-US" altLang="zh-CN" i="1" dirty="0" smtClean="0">
                        <a:latin typeface="Cambria Math" panose="02040503050406030204" pitchFamily="18" charset="0"/>
                      </a:rPr>
                      <m:t>)</m:t>
                    </m:r>
                  </m:oMath>
                </a14:m>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778" t="-1483"/>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591961" y="1802133"/>
            <a:ext cx="3611739" cy="1321665"/>
          </a:xfrm>
          <a:prstGeom prst="rect">
            <a:avLst/>
          </a:prstGeom>
        </p:spPr>
      </p:pic>
      <p:pic>
        <p:nvPicPr>
          <p:cNvPr id="15" name="图片 14"/>
          <p:cNvPicPr>
            <a:picLocks noChangeAspect="1"/>
          </p:cNvPicPr>
          <p:nvPr/>
        </p:nvPicPr>
        <p:blipFill>
          <a:blip r:embed="rId4"/>
          <a:stretch>
            <a:fillRect/>
          </a:stretch>
        </p:blipFill>
        <p:spPr>
          <a:xfrm>
            <a:off x="4722114" y="1802133"/>
            <a:ext cx="3636772" cy="1423757"/>
          </a:xfrm>
          <a:prstGeom prst="rect">
            <a:avLst/>
          </a:prstGeom>
        </p:spPr>
      </p:pic>
      <p:sp>
        <p:nvSpPr>
          <p:cNvPr id="16" name="Rectangle 3"/>
          <p:cNvSpPr>
            <a:spLocks noChangeArrowheads="1"/>
          </p:cNvSpPr>
          <p:nvPr/>
        </p:nvSpPr>
        <p:spPr bwMode="auto">
          <a:xfrm>
            <a:off x="370593" y="3953529"/>
            <a:ext cx="8396464" cy="1837671"/>
          </a:xfrm>
          <a:prstGeom prst="rect">
            <a:avLst/>
          </a:prstGeom>
          <a:ln w="38100"/>
          <a:extLst/>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nSpc>
                <a:spcPts val="3200"/>
              </a:lnSpc>
              <a:buNone/>
            </a:pPr>
            <a:r>
              <a:rPr lang="zh-CN" altLang="en-US" sz="2200" dirty="0">
                <a:latin typeface="幼圆" panose="02010509060101010101" pitchFamily="49" charset="-122"/>
                <a:ea typeface="幼圆" panose="02010509060101010101" pitchFamily="49" charset="-122"/>
              </a:rPr>
              <a:t>变量消去法实际上是利用了</a:t>
            </a:r>
            <a:r>
              <a:rPr lang="zh-CN" altLang="en-US" sz="2200" b="1" dirty="0">
                <a:latin typeface="微软雅黑" panose="020B0503020204020204" pitchFamily="34" charset="-122"/>
                <a:ea typeface="微软雅黑" panose="020B0503020204020204" pitchFamily="34" charset="-122"/>
              </a:rPr>
              <a:t>乘法对加法的分配律</a:t>
            </a:r>
            <a:r>
              <a:rPr lang="zh-CN" altLang="en-US" sz="2200" dirty="0">
                <a:latin typeface="幼圆" panose="02010509060101010101" pitchFamily="49" charset="-122"/>
                <a:ea typeface="幼圆" panose="02010509060101010101" pitchFamily="49" charset="-122"/>
              </a:rPr>
              <a:t>，将</a:t>
            </a:r>
            <a:r>
              <a:rPr lang="zh-CN" altLang="en-US" sz="2200" b="1" dirty="0">
                <a:latin typeface="微软雅黑" panose="020B0503020204020204" pitchFamily="34" charset="-122"/>
                <a:ea typeface="微软雅黑" panose="020B0503020204020204" pitchFamily="34" charset="-122"/>
              </a:rPr>
              <a:t>对多个变量的积的求和</a:t>
            </a:r>
            <a:r>
              <a:rPr lang="zh-CN" altLang="en-US" sz="2200" dirty="0">
                <a:latin typeface="幼圆" panose="02010509060101010101" pitchFamily="49" charset="-122"/>
                <a:ea typeface="幼圆" panose="02010509060101010101" pitchFamily="49" charset="-122"/>
              </a:rPr>
              <a:t>问题转化为</a:t>
            </a:r>
            <a:r>
              <a:rPr lang="zh-CN" altLang="en-US" sz="2200" b="1" dirty="0">
                <a:latin typeface="微软雅黑" panose="020B0503020204020204" pitchFamily="34" charset="-122"/>
                <a:ea typeface="微软雅黑" panose="020B0503020204020204" pitchFamily="34" charset="-122"/>
              </a:rPr>
              <a:t>对部分变量交替进行求积和求和</a:t>
            </a:r>
            <a:r>
              <a:rPr lang="zh-CN" altLang="en-US" sz="2200" dirty="0">
                <a:latin typeface="幼圆" panose="02010509060101010101" pitchFamily="49" charset="-122"/>
                <a:ea typeface="幼圆" panose="02010509060101010101" pitchFamily="49" charset="-122"/>
              </a:rPr>
              <a:t>的</a:t>
            </a:r>
            <a:r>
              <a:rPr lang="zh-CN" altLang="en-US" sz="2200" dirty="0" smtClean="0">
                <a:latin typeface="幼圆" panose="02010509060101010101" pitchFamily="49" charset="-122"/>
                <a:ea typeface="幼圆" panose="02010509060101010101" pitchFamily="49" charset="-122"/>
              </a:rPr>
              <a:t>问题</a:t>
            </a:r>
            <a:r>
              <a:rPr lang="zh-CN" altLang="en-US" sz="2200" dirty="0">
                <a:latin typeface="幼圆" panose="02010509060101010101" pitchFamily="49" charset="-122"/>
                <a:ea typeface="幼圆" panose="02010509060101010101" pitchFamily="49" charset="-122"/>
              </a:rPr>
              <a:t>。这种转化使得每次的求和和求积运算被</a:t>
            </a:r>
            <a:r>
              <a:rPr lang="zh-CN" altLang="en-US" sz="2200" b="1" dirty="0">
                <a:latin typeface="微软雅黑" panose="020B0503020204020204" pitchFamily="34" charset="-122"/>
                <a:ea typeface="微软雅黑" panose="020B0503020204020204" pitchFamily="34" charset="-122"/>
              </a:rPr>
              <a:t>限制在局部</a:t>
            </a:r>
            <a:r>
              <a:rPr lang="zh-CN" altLang="en-US" sz="2200" dirty="0">
                <a:latin typeface="幼圆" panose="02010509060101010101" pitchFamily="49" charset="-122"/>
                <a:ea typeface="幼圆" panose="02010509060101010101" pitchFamily="49" charset="-122"/>
              </a:rPr>
              <a:t>，仅和部分</a:t>
            </a:r>
            <a:r>
              <a:rPr lang="zh-CN" altLang="en-US" sz="2200" dirty="0" smtClean="0">
                <a:latin typeface="幼圆" panose="02010509060101010101" pitchFamily="49" charset="-122"/>
                <a:ea typeface="幼圆" panose="02010509060101010101" pitchFamily="49" charset="-122"/>
              </a:rPr>
              <a:t>变量有关</a:t>
            </a:r>
            <a:r>
              <a:rPr lang="zh-CN" altLang="en-US" sz="2200" dirty="0">
                <a:latin typeface="幼圆" panose="02010509060101010101" pitchFamily="49" charset="-122"/>
                <a:ea typeface="幼圆" panose="02010509060101010101" pitchFamily="49" charset="-122"/>
              </a:rPr>
              <a:t>，从而简化了</a:t>
            </a:r>
            <a:r>
              <a:rPr lang="zh-CN" altLang="en-US" sz="2200" dirty="0" smtClean="0">
                <a:latin typeface="幼圆" panose="02010509060101010101" pitchFamily="49" charset="-122"/>
                <a:ea typeface="幼圆" panose="02010509060101010101" pitchFamily="49" charset="-122"/>
              </a:rPr>
              <a:t>计算</a:t>
            </a:r>
            <a:endParaRPr lang="en-US" altLang="zh-CN" sz="2200" dirty="0" smtClean="0">
              <a:latin typeface="幼圆" panose="02010509060101010101" pitchFamily="49" charset="-122"/>
              <a:ea typeface="幼圆" panose="02010509060101010101" pitchFamily="49" charset="-122"/>
            </a:endParaRPr>
          </a:p>
        </p:txBody>
      </p:sp>
      <p:cxnSp>
        <p:nvCxnSpPr>
          <p:cNvPr id="18" name="直接箭头连接符 17"/>
          <p:cNvCxnSpPr/>
          <p:nvPr/>
        </p:nvCxnSpPr>
        <p:spPr>
          <a:xfrm>
            <a:off x="5099614" y="2512863"/>
            <a:ext cx="699518" cy="0"/>
          </a:xfrm>
          <a:prstGeom prst="straightConnector1">
            <a:avLst/>
          </a:prstGeom>
          <a:ln w="28575">
            <a:solidFill>
              <a:srgbClr val="C30D2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6147865" y="2512863"/>
            <a:ext cx="699518" cy="0"/>
          </a:xfrm>
          <a:prstGeom prst="straightConnector1">
            <a:avLst/>
          </a:prstGeom>
          <a:ln w="28575">
            <a:solidFill>
              <a:srgbClr val="C30D2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7125508" y="2024298"/>
            <a:ext cx="811879" cy="407021"/>
          </a:xfrm>
          <a:prstGeom prst="straightConnector1">
            <a:avLst/>
          </a:prstGeom>
          <a:ln w="28575">
            <a:solidFill>
              <a:srgbClr val="C30D2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125509" y="2642122"/>
            <a:ext cx="811878" cy="325799"/>
          </a:xfrm>
          <a:prstGeom prst="straightConnector1">
            <a:avLst/>
          </a:prstGeom>
          <a:ln w="28575">
            <a:solidFill>
              <a:srgbClr val="C30D2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36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randombar(horizontal)">
                                      <p:cBhvr>
                                        <p:cTn id="30" dur="500"/>
                                        <p:tgtEl>
                                          <p:spTgt spid="16"/>
                                        </p:tgtEl>
                                      </p:cBhvr>
                                    </p:animEffect>
                                  </p:childTnLst>
                                </p:cTn>
                              </p:par>
                              <p:par>
                                <p:cTn id="31" presetID="14" presetClass="entr" presetSubtype="10" fill="hold" nodeType="with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信念传播</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latin typeface="幼圆" panose="02010509060101010101" pitchFamily="49" charset="-122"/>
                  </a:rPr>
                  <a:t>计算</a:t>
                </a:r>
                <a:r>
                  <a:rPr lang="zh-CN" altLang="en-US" b="1" dirty="0">
                    <a:latin typeface="幼圆" panose="02010509060101010101" pitchFamily="49" charset="-122"/>
                  </a:rPr>
                  <a:t>多个边际分布</a:t>
                </a:r>
                <a:r>
                  <a:rPr lang="zh-CN" altLang="en-US" dirty="0" smtClean="0">
                    <a:latin typeface="幼圆" panose="02010509060101010101" pitchFamily="49" charset="-122"/>
                  </a:rPr>
                  <a:t>，重复使用变量消去法会造成大量的冗余计算。利</a:t>
                </a:r>
                <a:r>
                  <a:rPr lang="zh-CN" altLang="en-US" dirty="0">
                    <a:latin typeface="幼圆" panose="02010509060101010101" pitchFamily="49" charset="-122"/>
                  </a:rPr>
                  <a:t>用</a:t>
                </a:r>
                <a:r>
                  <a:rPr lang="zh-CN" altLang="en-US" b="1" dirty="0">
                    <a:latin typeface="微软雅黑" panose="020B0503020204020204" pitchFamily="34" charset="-122"/>
                    <a:ea typeface="微软雅黑" panose="020B0503020204020204" pitchFamily="34" charset="-122"/>
                  </a:rPr>
                  <a:t>信念传</a:t>
                </a:r>
                <a:r>
                  <a:rPr lang="zh-CN" altLang="en-US" b="1" dirty="0" smtClean="0">
                    <a:latin typeface="微软雅黑" panose="020B0503020204020204" pitchFamily="34" charset="-122"/>
                    <a:ea typeface="微软雅黑" panose="020B0503020204020204" pitchFamily="34" charset="-122"/>
                  </a:rPr>
                  <a:t>播</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Belief Propagation</a:t>
                </a:r>
                <a:r>
                  <a:rPr lang="zh-CN" altLang="en-US" dirty="0" smtClean="0">
                    <a:latin typeface="微软雅黑" panose="020B0503020204020204" pitchFamily="34" charset="-122"/>
                    <a:ea typeface="微软雅黑" panose="020B0503020204020204" pitchFamily="34" charset="-122"/>
                  </a:rPr>
                  <a:t>）</a:t>
                </a:r>
                <a:r>
                  <a:rPr lang="zh-CN" altLang="en-US" dirty="0" smtClean="0">
                    <a:latin typeface="幼圆" panose="02010509060101010101" pitchFamily="49" charset="-122"/>
                  </a:rPr>
                  <a:t>方</a:t>
                </a:r>
                <a:r>
                  <a:rPr lang="zh-CN" altLang="en-US" dirty="0">
                    <a:latin typeface="幼圆" panose="02010509060101010101" pitchFamily="49" charset="-122"/>
                  </a:rPr>
                  <a:t>法避免冗余计</a:t>
                </a:r>
                <a:r>
                  <a:rPr lang="zh-CN" altLang="en-US" dirty="0" smtClean="0">
                    <a:latin typeface="幼圆" panose="02010509060101010101" pitchFamily="49" charset="-122"/>
                  </a:rPr>
                  <a:t>算</a:t>
                </a:r>
                <a:endParaRPr lang="en-US" altLang="zh-CN" dirty="0" smtClean="0">
                  <a:latin typeface="幼圆" panose="02010509060101010101" pitchFamily="49" charset="-122"/>
                </a:endParaRPr>
              </a:p>
              <a:p>
                <a:r>
                  <a:rPr lang="zh-CN" altLang="en-US" dirty="0">
                    <a:latin typeface="幼圆" panose="02010509060101010101" pitchFamily="49" charset="-122"/>
                  </a:rPr>
                  <a:t>信念传</a:t>
                </a:r>
                <a:r>
                  <a:rPr lang="zh-CN" altLang="en-US" dirty="0" smtClean="0">
                    <a:latin typeface="幼圆" panose="02010509060101010101" pitchFamily="49" charset="-122"/>
                  </a:rPr>
                  <a:t>播算法中，一个结点仅在接收到来自其它所有结点的消息后才能向另一个结点发送消息，且结点的边际分布正比于它所接收的消息的乘积：</a:t>
                </a:r>
                <a:endParaRPr lang="en-US" altLang="zh-CN" dirty="0" smtClean="0">
                  <a:latin typeface="幼圆" panose="02010509060101010101" pitchFamily="49" charset="-122"/>
                </a:endParaRPr>
              </a:p>
              <a:p>
                <a:endParaRPr lang="en-US" altLang="zh-CN" dirty="0">
                  <a:latin typeface="幼圆" panose="02010509060101010101" pitchFamily="49" charset="-122"/>
                </a:endParaRPr>
              </a:p>
              <a:p>
                <a:endParaRPr lang="en-US" altLang="zh-CN" dirty="0" smtClean="0">
                  <a:latin typeface="幼圆" panose="02010509060101010101" pitchFamily="49" charset="-122"/>
                </a:endParaRPr>
              </a:p>
              <a:p>
                <a:r>
                  <a:rPr lang="zh-CN" altLang="en-US" dirty="0" smtClean="0">
                    <a:latin typeface="幼圆" panose="02010509060101010101" pitchFamily="49" charset="-122"/>
                  </a:rPr>
                  <a:t>例：下图中，结点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zh-CN" altLang="en-US" i="1">
                        <a:latin typeface="Cambria Math" panose="02040503050406030204" pitchFamily="18" charset="0"/>
                      </a:rPr>
                      <m:t>要向</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5</m:t>
                        </m:r>
                      </m:sub>
                    </m:sSub>
                  </m:oMath>
                </a14:m>
                <a:r>
                  <a:rPr lang="zh-CN" altLang="en-US" dirty="0" smtClean="0">
                    <a:latin typeface="幼圆" panose="02010509060101010101" pitchFamily="49" charset="-122"/>
                  </a:rPr>
                  <a:t>发送消息，必须事先收到来自结点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oMath>
                </a14:m>
                <a:r>
                  <a:rPr lang="zh-CN" altLang="en-US" dirty="0" smtClean="0">
                    <a:latin typeface="幼圆" panose="02010509060101010101" pitchFamily="49" charset="-122"/>
                  </a:rPr>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sub>
                    </m:sSub>
                  </m:oMath>
                </a14:m>
                <a:r>
                  <a:rPr lang="zh-CN" altLang="en-US" dirty="0" smtClean="0">
                    <a:latin typeface="幼圆" panose="02010509060101010101" pitchFamily="49" charset="-122"/>
                  </a:rPr>
                  <a:t>的消息，且传递到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5</m:t>
                        </m:r>
                      </m:sub>
                    </m:sSub>
                  </m:oMath>
                </a14:m>
                <a:r>
                  <a:rPr lang="zh-CN" altLang="en-US" dirty="0" smtClean="0">
                    <a:latin typeface="幼圆" panose="02010509060101010101" pitchFamily="49" charset="-122"/>
                  </a:rPr>
                  <a:t>的消息</a:t>
                </a:r>
                <a14:m>
                  <m:oMath xmlns:m="http://schemas.openxmlformats.org/officeDocument/2006/math">
                    <m:sSub>
                      <m:sSubPr>
                        <m:ctrlPr>
                          <a:rPr lang="en-US" altLang="zh-CN" i="1">
                            <a:latin typeface="Cambria Math" panose="02040503050406030204" pitchFamily="18" charset="0"/>
                          </a:rPr>
                        </m:ctrlPr>
                      </m:sSub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35</m:t>
                            </m:r>
                          </m:sub>
                        </m:sSub>
                        <m:r>
                          <a:rPr lang="en-US" altLang="zh-CN" b="0" i="1" smtClean="0">
                            <a:latin typeface="Cambria Math" panose="02040503050406030204" pitchFamily="18" charset="0"/>
                          </a:rPr>
                          <m:t>(</m:t>
                        </m:r>
                        <m:r>
                          <a:rPr lang="en-US" altLang="zh-CN" i="1">
                            <a:latin typeface="Cambria Math" panose="02040503050406030204" pitchFamily="18" charset="0"/>
                          </a:rPr>
                          <m:t>𝑥</m:t>
                        </m:r>
                      </m:e>
                      <m:sub>
                        <m:r>
                          <a:rPr lang="en-US" altLang="zh-CN" b="0" i="1" smtClean="0">
                            <a:latin typeface="Cambria Math" panose="02040503050406030204" pitchFamily="18" charset="0"/>
                          </a:rPr>
                          <m:t>5</m:t>
                        </m:r>
                      </m:sub>
                    </m:sSub>
                    <m:r>
                      <a:rPr lang="en-US" altLang="zh-CN" b="0" i="1" smtClean="0">
                        <a:latin typeface="Cambria Math" panose="02040503050406030204" pitchFamily="18" charset="0"/>
                      </a:rPr>
                      <m:t>) </m:t>
                    </m:r>
                  </m:oMath>
                </a14:m>
                <a:r>
                  <a:rPr lang="zh-CN" altLang="en-US" dirty="0" smtClean="0">
                    <a:latin typeface="幼圆" panose="02010509060101010101" pitchFamily="49" charset="-122"/>
                  </a:rPr>
                  <a:t>恰为概率</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i="1">
                            <a:latin typeface="Cambria Math" panose="02040503050406030204" pitchFamily="18" charset="0"/>
                          </a:rPr>
                          <m:t>𝑥</m:t>
                        </m:r>
                      </m:e>
                      <m:sub>
                        <m:r>
                          <a:rPr lang="en-US" altLang="zh-CN" b="0" i="1" smtClean="0">
                            <a:latin typeface="Cambria Math" panose="02040503050406030204" pitchFamily="18" charset="0"/>
                          </a:rPr>
                          <m:t>5</m:t>
                        </m:r>
                      </m:sub>
                    </m:sSub>
                    <m:r>
                      <a:rPr lang="en-US" altLang="zh-CN" b="0" i="1" smtClean="0">
                        <a:latin typeface="Cambria Math" panose="02040503050406030204" pitchFamily="18" charset="0"/>
                      </a:rPr>
                      <m:t>):</m:t>
                    </m:r>
                  </m:oMath>
                </a14:m>
                <a:endParaRPr lang="en-US" altLang="zh-CN" dirty="0" smtClean="0">
                  <a:latin typeface="幼圆" panose="02010509060101010101" pitchFamily="49" charset="-122"/>
                </a:endParaRPr>
              </a:p>
              <a:p>
                <a:endParaRPr lang="zh-CN" altLang="en-US" dirty="0">
                  <a:latin typeface="幼圆" panose="02010509060101010101" pitchFamily="49" charset="-122"/>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778" t="-1483" r="-1274"/>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2524855" y="4633371"/>
            <a:ext cx="4087939" cy="1455940"/>
          </a:xfrm>
          <a:prstGeom prst="rect">
            <a:avLst/>
          </a:prstGeom>
        </p:spPr>
      </p:pic>
      <p:graphicFrame>
        <p:nvGraphicFramePr>
          <p:cNvPr id="7" name="对象 6"/>
          <p:cNvGraphicFramePr>
            <a:graphicFrameLocks noChangeAspect="1"/>
          </p:cNvGraphicFramePr>
          <p:nvPr>
            <p:extLst>
              <p:ext uri="{D42A27DB-BD31-4B8C-83A1-F6EECF244321}">
                <p14:modId xmlns:p14="http://schemas.microsoft.com/office/powerpoint/2010/main" val="3895646072"/>
              </p:ext>
            </p:extLst>
          </p:nvPr>
        </p:nvGraphicFramePr>
        <p:xfrm>
          <a:off x="2977250" y="2904270"/>
          <a:ext cx="2573674" cy="719653"/>
        </p:xfrm>
        <a:graphic>
          <a:graphicData uri="http://schemas.openxmlformats.org/presentationml/2006/ole">
            <mc:AlternateContent xmlns:mc="http://schemas.openxmlformats.org/markup-compatibility/2006">
              <mc:Choice xmlns:v="urn:schemas-microsoft-com:vml" Requires="v">
                <p:oleObj spid="_x0000_s25643" name="Formula" r:id="rId5" imgW="1339920" imgH="374760" progId="Equation.Ribbit">
                  <p:embed/>
                </p:oleObj>
              </mc:Choice>
              <mc:Fallback>
                <p:oleObj name="Formula" r:id="rId5" imgW="1339920" imgH="374760" progId="Equation.Ribbit">
                  <p:embed/>
                  <p:pic>
                    <p:nvPicPr>
                      <p:cNvPr id="0" name=""/>
                      <p:cNvPicPr/>
                      <p:nvPr/>
                    </p:nvPicPr>
                    <p:blipFill>
                      <a:blip r:embed="rId6"/>
                      <a:stretch>
                        <a:fillRect/>
                      </a:stretch>
                    </p:blipFill>
                    <p:spPr>
                      <a:xfrm>
                        <a:off x="2977250" y="2904270"/>
                        <a:ext cx="2573674" cy="719653"/>
                      </a:xfrm>
                      <a:prstGeom prst="rect">
                        <a:avLst/>
                      </a:prstGeom>
                    </p:spPr>
                  </p:pic>
                </p:oleObj>
              </mc:Fallback>
            </mc:AlternateContent>
          </a:graphicData>
        </a:graphic>
      </p:graphicFrame>
    </p:spTree>
    <p:extLst>
      <p:ext uri="{BB962C8B-B14F-4D97-AF65-F5344CB8AC3E}">
        <p14:creationId xmlns:p14="http://schemas.microsoft.com/office/powerpoint/2010/main" val="19606768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信念传播</a:t>
            </a:r>
          </a:p>
        </p:txBody>
      </p:sp>
      <p:sp>
        <p:nvSpPr>
          <p:cNvPr id="3" name="内容占位符 2"/>
          <p:cNvSpPr>
            <a:spLocks noGrp="1"/>
          </p:cNvSpPr>
          <p:nvPr>
            <p:ph idx="1"/>
          </p:nvPr>
        </p:nvSpPr>
        <p:spPr/>
        <p:txBody>
          <a:bodyPr/>
          <a:lstStyle/>
          <a:p>
            <a:r>
              <a:rPr lang="zh-CN" altLang="en-US" dirty="0" smtClean="0"/>
              <a:t>若图中</a:t>
            </a:r>
            <a:r>
              <a:rPr lang="zh-CN" altLang="en-US" b="1" dirty="0" smtClean="0"/>
              <a:t>没有环</a:t>
            </a:r>
            <a:r>
              <a:rPr lang="zh-CN" altLang="en-US" dirty="0" smtClean="0"/>
              <a:t>，则信念传播算法经过</a:t>
            </a:r>
            <a:r>
              <a:rPr lang="zh-CN" altLang="en-US" b="1" dirty="0" smtClean="0"/>
              <a:t>两个步骤</a:t>
            </a:r>
            <a:r>
              <a:rPr lang="zh-CN" altLang="en-US" dirty="0" smtClean="0"/>
              <a:t>即可完成所有消息传递，进而能计算</a:t>
            </a:r>
            <a:r>
              <a:rPr lang="zh-CN" altLang="en-US" b="1" dirty="0" smtClean="0"/>
              <a:t>所有变量</a:t>
            </a:r>
            <a:r>
              <a:rPr lang="zh-CN" altLang="en-US" dirty="0" smtClean="0"/>
              <a:t>上的边际分布：</a:t>
            </a:r>
            <a:endParaRPr lang="en-US" altLang="zh-CN" dirty="0" smtClean="0"/>
          </a:p>
          <a:p>
            <a:pPr lvl="1"/>
            <a:r>
              <a:rPr lang="zh-CN" altLang="en-US" dirty="0"/>
              <a:t>指</a:t>
            </a:r>
            <a:r>
              <a:rPr lang="zh-CN" altLang="en-US" dirty="0" smtClean="0"/>
              <a:t>定一个根节点，从所有叶结点开始向根节点传递消息，直到根节点收到所有邻接结点的消息</a:t>
            </a:r>
            <a:endParaRPr lang="en-US" altLang="zh-CN" dirty="0" smtClean="0"/>
          </a:p>
          <a:p>
            <a:pPr lvl="1"/>
            <a:r>
              <a:rPr lang="zh-CN" altLang="en-US" dirty="0" smtClean="0"/>
              <a:t>从根结点开始向叶结点传递消息，直到所有叶结点均收到消息</a:t>
            </a:r>
            <a:endParaRPr lang="zh-CN" altLang="en-US" dirty="0"/>
          </a:p>
        </p:txBody>
      </p:sp>
      <p:pic>
        <p:nvPicPr>
          <p:cNvPr id="5" name="图片 4"/>
          <p:cNvPicPr>
            <a:picLocks noChangeAspect="1"/>
          </p:cNvPicPr>
          <p:nvPr/>
        </p:nvPicPr>
        <p:blipFill>
          <a:blip r:embed="rId2"/>
          <a:stretch>
            <a:fillRect/>
          </a:stretch>
        </p:blipFill>
        <p:spPr>
          <a:xfrm>
            <a:off x="356393" y="3512130"/>
            <a:ext cx="8424863" cy="1900906"/>
          </a:xfrm>
          <a:prstGeom prst="rect">
            <a:avLst/>
          </a:prstGeom>
        </p:spPr>
      </p:pic>
    </p:spTree>
    <p:extLst>
      <p:ext uri="{BB962C8B-B14F-4D97-AF65-F5344CB8AC3E}">
        <p14:creationId xmlns:p14="http://schemas.microsoft.com/office/powerpoint/2010/main" val="31725649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近似推断</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精确推断方法需要很大的计算开销，因此在现实应用中近似推断方法更为常用。</a:t>
            </a:r>
            <a:endParaRPr lang="en-US" altLang="zh-CN" sz="2800" dirty="0" smtClean="0"/>
          </a:p>
          <a:p>
            <a:r>
              <a:rPr lang="zh-CN" altLang="en-US" sz="2800" dirty="0"/>
              <a:t>近似推断方</a:t>
            </a:r>
            <a:r>
              <a:rPr lang="zh-CN" altLang="en-US" sz="2800" dirty="0" smtClean="0"/>
              <a:t>法大致可以分为</a:t>
            </a:r>
            <a:r>
              <a:rPr lang="zh-CN" altLang="en-US" sz="2800" b="1" dirty="0" smtClean="0"/>
              <a:t>两类</a:t>
            </a:r>
            <a:r>
              <a:rPr lang="zh-CN" altLang="en-US" sz="2800" dirty="0" smtClean="0"/>
              <a:t>：</a:t>
            </a:r>
            <a:endParaRPr lang="en-US" altLang="zh-CN" sz="2800" dirty="0" smtClean="0"/>
          </a:p>
          <a:p>
            <a:pPr lvl="1"/>
            <a:r>
              <a:rPr lang="zh-CN" altLang="en-US" sz="2800" dirty="0"/>
              <a:t>采</a:t>
            </a:r>
            <a:r>
              <a:rPr lang="zh-CN" altLang="en-US" sz="2800" dirty="0" smtClean="0"/>
              <a:t>样法（</a:t>
            </a:r>
            <a:r>
              <a:rPr lang="en-US" altLang="zh-CN" sz="2800" dirty="0" smtClean="0"/>
              <a:t>sampling</a:t>
            </a:r>
            <a:r>
              <a:rPr lang="zh-CN" altLang="en-US" sz="2800" dirty="0" smtClean="0"/>
              <a:t>）：通过使用随机化方法完成近似，如</a:t>
            </a:r>
            <a:r>
              <a:rPr lang="en-US" altLang="zh-CN" sz="2600" dirty="0" smtClean="0"/>
              <a:t>MCMC</a:t>
            </a:r>
            <a:r>
              <a:rPr lang="zh-CN" altLang="en-US" sz="2600" dirty="0"/>
              <a:t>采</a:t>
            </a:r>
            <a:r>
              <a:rPr lang="zh-CN" altLang="en-US" sz="2600" dirty="0" smtClean="0"/>
              <a:t>样</a:t>
            </a:r>
            <a:endParaRPr lang="en-US" altLang="zh-CN" sz="2600" dirty="0" smtClean="0"/>
          </a:p>
          <a:p>
            <a:pPr lvl="1"/>
            <a:r>
              <a:rPr lang="zh-CN" altLang="en-US" sz="2800" dirty="0" smtClean="0"/>
              <a:t>变</a:t>
            </a:r>
            <a:r>
              <a:rPr lang="zh-CN" altLang="en-US" sz="2800" dirty="0"/>
              <a:t>分推</a:t>
            </a:r>
            <a:r>
              <a:rPr lang="zh-CN" altLang="en-US" sz="2800" dirty="0" smtClean="0"/>
              <a:t>断（</a:t>
            </a:r>
            <a:r>
              <a:rPr lang="en-US" altLang="zh-CN" sz="2800" dirty="0" smtClean="0"/>
              <a:t>variational inference)</a:t>
            </a:r>
            <a:r>
              <a:rPr lang="zh-CN" altLang="en-US" sz="2800" dirty="0" smtClean="0"/>
              <a:t>：使用确定性近似完成推断</a:t>
            </a:r>
            <a:endParaRPr lang="en-US" altLang="zh-CN" sz="2800" dirty="0" smtClean="0"/>
          </a:p>
        </p:txBody>
      </p:sp>
    </p:spTree>
    <p:extLst>
      <p:ext uri="{BB962C8B-B14F-4D97-AF65-F5344CB8AC3E}">
        <p14:creationId xmlns:p14="http://schemas.microsoft.com/office/powerpoint/2010/main" val="10830142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近似推断：</a:t>
            </a:r>
            <a:r>
              <a:rPr lang="zh-CN" altLang="en-US" dirty="0" smtClean="0"/>
              <a:t>采样法</a:t>
            </a:r>
            <a:endParaRPr lang="zh-CN" altLang="en-US" dirty="0"/>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260350" y="1158536"/>
                <a:ext cx="8616950" cy="5480389"/>
              </a:xfrm>
            </p:spPr>
            <p:txBody>
              <a:bodyPr>
                <a:normAutofit lnSpcReduction="10000"/>
              </a:bodyPr>
              <a:lstStyle/>
              <a:p>
                <a:r>
                  <a:rPr lang="zh-CN" altLang="en-US" dirty="0" smtClean="0"/>
                  <a:t>很多任务中，我们关心的并非概率分布本身，而是基于概率分布的</a:t>
                </a:r>
                <a:r>
                  <a:rPr lang="zh-CN" altLang="en-US" b="1" dirty="0" smtClean="0">
                    <a:solidFill>
                      <a:srgbClr val="FF0000"/>
                    </a:solidFill>
                  </a:rPr>
                  <a:t>期望</a:t>
                </a:r>
                <a:r>
                  <a:rPr lang="zh-CN" altLang="en-US" dirty="0" smtClean="0"/>
                  <a:t>，并且还能基于期望进一步作出决策。</a:t>
                </a:r>
                <a:endParaRPr lang="en-US" altLang="zh-CN" dirty="0" smtClean="0"/>
              </a:p>
              <a:p>
                <a:r>
                  <a:rPr lang="zh-CN" altLang="en-US" dirty="0" smtClean="0"/>
                  <a:t>若直接计算或逼近这个期望比推断概率分布更容易，则直接操作无疑将使推断问题更为高效</a:t>
                </a:r>
                <a:endParaRPr lang="en-US" altLang="zh-CN" dirty="0" smtClean="0"/>
              </a:p>
              <a:p>
                <a:r>
                  <a:rPr lang="zh-CN" altLang="en-US" dirty="0"/>
                  <a:t>采样</a:t>
                </a:r>
                <a:r>
                  <a:rPr lang="zh-CN" altLang="en-US" dirty="0" smtClean="0"/>
                  <a:t>法基于这个思路，假定目标是计算函数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dirty="0" smtClean="0"/>
                  <a:t>在概率密度函数</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dirty="0" smtClean="0"/>
                  <a:t>下的期望：</a:t>
                </a:r>
                <a:endParaRPr lang="en-US" altLang="zh-CN" dirty="0" smtClean="0"/>
              </a:p>
              <a:p>
                <a:endParaRPr lang="en-US" altLang="zh-CN" dirty="0"/>
              </a:p>
              <a:p>
                <a:endParaRPr lang="en-US" altLang="zh-CN" dirty="0" smtClean="0"/>
              </a:p>
              <a:p>
                <a:r>
                  <a:rPr lang="zh-CN" altLang="en-US" dirty="0"/>
                  <a:t>则</a:t>
                </a:r>
                <a:r>
                  <a:rPr lang="zh-CN" altLang="en-US" dirty="0" smtClean="0"/>
                  <a:t>可根据</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i="1">
                        <a:latin typeface="Cambria Math" panose="02040503050406030204" pitchFamily="18" charset="0"/>
                      </a:rPr>
                      <m:t>抽取</m:t>
                    </m:r>
                  </m:oMath>
                </a14:m>
                <a:r>
                  <a:rPr lang="zh-CN" altLang="en-US" dirty="0" smtClean="0"/>
                  <a:t>一组样本</a:t>
                </a:r>
                <a14:m>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𝑁</m:t>
                            </m:r>
                          </m:sub>
                        </m:sSub>
                      </m:e>
                    </m:d>
                  </m:oMath>
                </a14:m>
                <a:r>
                  <a:rPr lang="zh-CN" altLang="en-US" dirty="0" smtClean="0"/>
                  <a:t>，然后计算</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i="1">
                        <a:latin typeface="Cambria Math" panose="02040503050406030204" pitchFamily="18" charset="0"/>
                      </a:rPr>
                      <m:t>在</m:t>
                    </m:r>
                  </m:oMath>
                </a14:m>
                <a:r>
                  <a:rPr lang="zh-CN" altLang="en-US" dirty="0" smtClean="0"/>
                  <a:t>这些</a:t>
                </a:r>
                <a:r>
                  <a:rPr lang="zh-CN" altLang="en-US" b="1" dirty="0" smtClean="0"/>
                  <a:t>样本上的均值</a:t>
                </a:r>
                <a:endParaRPr lang="en-US" altLang="zh-CN" b="1" dirty="0" smtClean="0"/>
              </a:p>
              <a:p>
                <a:endParaRPr lang="en-US" altLang="zh-CN" dirty="0" smtClean="0"/>
              </a:p>
              <a:p>
                <a:endParaRPr lang="en-US" altLang="zh-CN" dirty="0"/>
              </a:p>
              <a:p>
                <a:pPr lvl="1"/>
                <a:r>
                  <a:rPr lang="zh-CN" altLang="en-US" dirty="0"/>
                  <a:t>用</a:t>
                </a:r>
                <a:r>
                  <a:rPr lang="zh-CN" altLang="en-US" dirty="0" smtClean="0"/>
                  <a:t>于近似期望</a:t>
                </a:r>
                <a14:m>
                  <m:oMath xmlns:m="http://schemas.openxmlformats.org/officeDocument/2006/math">
                    <m:r>
                      <a:rPr lang="en-US" altLang="zh-CN" b="0" i="1" smtClean="0">
                        <a:latin typeface="Cambria Math" panose="02040503050406030204" pitchFamily="18" charset="0"/>
                      </a:rPr>
                      <m:t>𝔼</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如果样本 </a:t>
                </a:r>
                <a14:m>
                  <m:oMath xmlns:m="http://schemas.openxmlformats.org/officeDocument/2006/math">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 · · · , </m:t>
                    </m:r>
                    <m:sSub>
                      <m:sSubPr>
                        <m:ctrlPr>
                          <a:rPr lang="en-US" altLang="zh-CN" i="1" dirty="0">
                            <a:latin typeface="Cambria Math" panose="02040503050406030204" pitchFamily="18" charset="0"/>
                          </a:rPr>
                        </m:ctrlPr>
                      </m:sSubPr>
                      <m:e>
                        <m:r>
                          <a:rPr lang="en-US" altLang="zh-CN" i="1" dirty="0" err="1">
                            <a:latin typeface="Cambria Math" panose="02040503050406030204" pitchFamily="18" charset="0"/>
                          </a:rPr>
                          <m:t>𝑥</m:t>
                        </m:r>
                      </m:e>
                      <m:sub>
                        <m:r>
                          <a:rPr lang="en-US" altLang="zh-CN" i="1" dirty="0" err="1">
                            <a:latin typeface="Cambria Math" panose="02040503050406030204" pitchFamily="18" charset="0"/>
                          </a:rPr>
                          <m:t>𝑁</m:t>
                        </m:r>
                      </m:sub>
                    </m:sSub>
                    <m:r>
                      <a:rPr lang="en-US" altLang="zh-CN" i="1" dirty="0">
                        <a:latin typeface="Cambria Math" panose="02040503050406030204" pitchFamily="18" charset="0"/>
                      </a:rPr>
                      <m:t> }</m:t>
                    </m:r>
                  </m:oMath>
                </a14:m>
                <a:r>
                  <a:rPr lang="en-US" altLang="zh-CN" dirty="0"/>
                  <a:t> </a:t>
                </a:r>
                <a:r>
                  <a:rPr lang="zh-CN" altLang="en-US" dirty="0"/>
                  <a:t>独立，基于</a:t>
                </a:r>
                <a:r>
                  <a:rPr lang="zh-CN" altLang="en-US" b="1" dirty="0">
                    <a:latin typeface="微软雅黑" panose="020B0503020204020204" pitchFamily="34" charset="-122"/>
                    <a:ea typeface="微软雅黑" panose="020B0503020204020204" pitchFamily="34" charset="-122"/>
                  </a:rPr>
                  <a:t>大数定律</a:t>
                </a:r>
                <a:r>
                  <a:rPr lang="zh-CN" altLang="en-US" dirty="0"/>
                  <a:t>，这种通过大量取样的方法就获得较高的近似精度。问题的</a:t>
                </a:r>
                <a:r>
                  <a:rPr lang="zh-CN" altLang="en-US" b="1" dirty="0">
                    <a:latin typeface="微软雅黑" panose="020B0503020204020204" pitchFamily="34" charset="-122"/>
                    <a:ea typeface="微软雅黑" panose="020B0503020204020204" pitchFamily="34" charset="-122"/>
                  </a:rPr>
                  <a:t>关键</a:t>
                </a:r>
                <a:r>
                  <a:rPr lang="zh-CN" altLang="en-US" dirty="0"/>
                  <a:t>就变成了</a:t>
                </a:r>
                <a:r>
                  <a:rPr lang="zh-CN" altLang="en-US" b="1" dirty="0">
                    <a:latin typeface="微软雅黑" panose="020B0503020204020204" pitchFamily="34" charset="-122"/>
                    <a:ea typeface="微软雅黑" panose="020B0503020204020204" pitchFamily="34" charset="-122"/>
                  </a:rPr>
                  <a:t>如何取样</a:t>
                </a:r>
                <a:r>
                  <a:rPr lang="zh-CN" altLang="en-US" dirty="0"/>
                  <a:t>，即如何高效地</a:t>
                </a:r>
                <a:r>
                  <a:rPr lang="zh-CN" altLang="en-US" b="1" dirty="0">
                    <a:latin typeface="微软雅黑" panose="020B0503020204020204" pitchFamily="34" charset="-122"/>
                    <a:ea typeface="微软雅黑" panose="020B0503020204020204" pitchFamily="34" charset="-122"/>
                  </a:rPr>
                  <a:t>从图模型所描述的概率</a:t>
                </a:r>
                <a:r>
                  <a:rPr lang="zh-CN" altLang="en-US" b="1" dirty="0"/>
                  <a:t>分布中获取样本</a:t>
                </a:r>
                <a:r>
                  <a:rPr lang="zh-CN" altLang="en-US" dirty="0" smtClean="0"/>
                  <a:t>。</a:t>
                </a:r>
                <a:endParaRPr lang="en-US" altLang="zh-CN" dirty="0"/>
              </a:p>
              <a:p>
                <a:endParaRPr lang="en-US" altLang="zh-CN" dirty="0" smtClean="0"/>
              </a:p>
              <a:p>
                <a:endParaRPr lang="en-US" altLang="zh-CN" dirty="0" smtClean="0"/>
              </a:p>
              <a:p>
                <a:endParaRPr lang="zh-CN" altLang="en-US" dirty="0"/>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xfrm>
                <a:off x="260350" y="1158536"/>
                <a:ext cx="8616950" cy="5480389"/>
              </a:xfrm>
              <a:blipFill rotWithShape="0">
                <a:blip r:embed="rId3"/>
                <a:stretch>
                  <a:fillRect l="-778" t="-2002" r="-920"/>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3709093663"/>
              </p:ext>
            </p:extLst>
          </p:nvPr>
        </p:nvGraphicFramePr>
        <p:xfrm>
          <a:off x="2743200" y="3122613"/>
          <a:ext cx="3698875" cy="523875"/>
        </p:xfrm>
        <a:graphic>
          <a:graphicData uri="http://schemas.openxmlformats.org/presentationml/2006/ole">
            <mc:AlternateContent xmlns:mc="http://schemas.openxmlformats.org/markup-compatibility/2006">
              <mc:Choice xmlns:v="urn:schemas-microsoft-com:vml" Requires="v">
                <p:oleObj spid="_x0000_s26712" name="Formula" r:id="rId4" imgW="1389600" imgH="198360" progId="Equation.Ribbit">
                  <p:embed/>
                </p:oleObj>
              </mc:Choice>
              <mc:Fallback>
                <p:oleObj name="Formula" r:id="rId4" imgW="1389600" imgH="198360" progId="Equation.Ribbit">
                  <p:embed/>
                  <p:pic>
                    <p:nvPicPr>
                      <p:cNvPr id="0" name=""/>
                      <p:cNvPicPr/>
                      <p:nvPr/>
                    </p:nvPicPr>
                    <p:blipFill>
                      <a:blip r:embed="rId5"/>
                      <a:stretch>
                        <a:fillRect/>
                      </a:stretch>
                    </p:blipFill>
                    <p:spPr>
                      <a:xfrm>
                        <a:off x="2743200" y="3122613"/>
                        <a:ext cx="3698875" cy="52387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846761275"/>
              </p:ext>
            </p:extLst>
          </p:nvPr>
        </p:nvGraphicFramePr>
        <p:xfrm>
          <a:off x="3241675" y="4465638"/>
          <a:ext cx="1833563" cy="809625"/>
        </p:xfrm>
        <a:graphic>
          <a:graphicData uri="http://schemas.openxmlformats.org/presentationml/2006/ole">
            <mc:AlternateContent xmlns:mc="http://schemas.openxmlformats.org/markup-compatibility/2006">
              <mc:Choice xmlns:v="urn:schemas-microsoft-com:vml" Requires="v">
                <p:oleObj spid="_x0000_s26713" name="Formula" r:id="rId6" imgW="1047960" imgH="462600" progId="Equation.Ribbit">
                  <p:embed/>
                </p:oleObj>
              </mc:Choice>
              <mc:Fallback>
                <p:oleObj name="Formula" r:id="rId6" imgW="1047960" imgH="462600" progId="Equation.Ribbit">
                  <p:embed/>
                  <p:pic>
                    <p:nvPicPr>
                      <p:cNvPr id="0" name=""/>
                      <p:cNvPicPr/>
                      <p:nvPr/>
                    </p:nvPicPr>
                    <p:blipFill>
                      <a:blip r:embed="rId7"/>
                      <a:stretch>
                        <a:fillRect/>
                      </a:stretch>
                    </p:blipFill>
                    <p:spPr>
                      <a:xfrm>
                        <a:off x="3241675" y="4465638"/>
                        <a:ext cx="1833563" cy="809625"/>
                      </a:xfrm>
                      <a:prstGeom prst="rect">
                        <a:avLst/>
                      </a:prstGeom>
                    </p:spPr>
                  </p:pic>
                </p:oleObj>
              </mc:Fallback>
            </mc:AlternateContent>
          </a:graphicData>
        </a:graphic>
      </p:graphicFrame>
    </p:spTree>
    <p:extLst>
      <p:ext uri="{BB962C8B-B14F-4D97-AF65-F5344CB8AC3E}">
        <p14:creationId xmlns:p14="http://schemas.microsoft.com/office/powerpoint/2010/main" val="378604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animEffect transition="in" filter="fade">
                                      <p:cBhvr>
                                        <p:cTn id="15" dur="500"/>
                                        <p:tgtEl>
                                          <p:spTgt spid="5">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8" end="8"/>
                                            </p:txEl>
                                          </p:spTgt>
                                        </p:tgtEl>
                                        <p:attrNameLst>
                                          <p:attrName>style.visibility</p:attrName>
                                        </p:attrNameLst>
                                      </p:cBhvr>
                                      <p:to>
                                        <p:strVal val="visible"/>
                                      </p:to>
                                    </p:set>
                                    <p:animEffect transition="in" filter="fade">
                                      <p:cBhvr>
                                        <p:cTn id="18" dur="500"/>
                                        <p:tgtEl>
                                          <p:spTgt spid="5">
                                            <p:txEl>
                                              <p:pRg st="8" end="8"/>
                                            </p:txEl>
                                          </p:spTgt>
                                        </p:tgtEl>
                                      </p:cBhvr>
                                    </p:animEffect>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概率模型</a:t>
            </a:r>
          </a:p>
        </p:txBody>
      </p:sp>
      <mc:AlternateContent xmlns:mc="http://schemas.openxmlformats.org/markup-compatibility/2006" xmlns:a14="http://schemas.microsoft.com/office/drawing/2010/main">
        <mc:Choice Requires="a14">
          <p:sp>
            <p:nvSpPr>
              <p:cNvPr id="4" name="Rectangle 3"/>
              <p:cNvSpPr>
                <a:spLocks noChangeArrowheads="1"/>
              </p:cNvSpPr>
              <p:nvPr/>
            </p:nvSpPr>
            <p:spPr bwMode="auto">
              <a:xfrm>
                <a:off x="429226" y="1506115"/>
                <a:ext cx="8279198" cy="1568924"/>
              </a:xfrm>
              <a:prstGeom prst="rect">
                <a:avLst/>
              </a:prstGeom>
              <a:ln w="38100"/>
              <a:extLst/>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buNone/>
                </a:pPr>
                <a:r>
                  <a:rPr lang="zh-CN" altLang="en-US" dirty="0" smtClean="0">
                    <a:latin typeface="+mn-ea"/>
                    <a:ea typeface="+mn-ea"/>
                  </a:rPr>
                  <a:t>直接利用概率求和规则消去变量</a:t>
                </a:r>
                <a:r>
                  <a:rPr lang="en-US" altLang="zh-CN" dirty="0">
                    <a:latin typeface="+mn-ea"/>
                    <a:ea typeface="+mn-ea"/>
                  </a:rPr>
                  <a:t>R</a:t>
                </a:r>
                <a:r>
                  <a:rPr lang="zh-CN" altLang="en-US" dirty="0">
                    <a:latin typeface="+mn-ea"/>
                    <a:ea typeface="+mn-ea"/>
                  </a:rPr>
                  <a:t>的时间和空间复杂度为</a:t>
                </a:r>
                <a:r>
                  <a:rPr lang="zh-CN" altLang="en-US" b="1" dirty="0">
                    <a:latin typeface="+mn-ea"/>
                    <a:ea typeface="+mn-ea"/>
                  </a:rPr>
                  <a:t>指数级</a:t>
                </a:r>
                <a:r>
                  <a:rPr lang="zh-CN" altLang="en-US" b="1" dirty="0" smtClean="0">
                    <a:latin typeface="+mn-ea"/>
                    <a:ea typeface="+mn-ea"/>
                  </a:rPr>
                  <a:t>别</a:t>
                </a:r>
                <a14:m>
                  <m:oMath xmlns:m="http://schemas.openxmlformats.org/officeDocument/2006/math">
                    <m:r>
                      <a:rPr lang="en-US" altLang="zh-CN" b="0" i="1" dirty="0">
                        <a:latin typeface="Cambria Math" panose="02040503050406030204" pitchFamily="18" charset="0"/>
                        <a:ea typeface="+mn-ea"/>
                      </a:rPr>
                      <m:t>𝑂</m:t>
                    </m:r>
                    <m:r>
                      <a:rPr lang="en-US" altLang="zh-CN" b="0" i="1" dirty="0" smtClean="0">
                        <a:latin typeface="Cambria Math" panose="02040503050406030204" pitchFamily="18" charset="0"/>
                        <a:ea typeface="+mn-ea"/>
                      </a:rPr>
                      <m:t>(</m:t>
                    </m:r>
                    <m:sSup>
                      <m:sSupPr>
                        <m:ctrlPr>
                          <a:rPr lang="en-US" altLang="zh-CN" i="1" dirty="0" smtClean="0">
                            <a:latin typeface="Cambria Math" panose="02040503050406030204" pitchFamily="18" charset="0"/>
                            <a:ea typeface="+mn-ea"/>
                          </a:rPr>
                        </m:ctrlPr>
                      </m:sSupPr>
                      <m:e>
                        <m:r>
                          <a:rPr lang="en-US" altLang="zh-CN" b="0" i="1" dirty="0" smtClean="0">
                            <a:latin typeface="Cambria Math" panose="02040503050406030204" pitchFamily="18" charset="0"/>
                            <a:ea typeface="+mn-ea"/>
                          </a:rPr>
                          <m:t>2</m:t>
                        </m:r>
                      </m:e>
                      <m:sup>
                        <m:d>
                          <m:dPr>
                            <m:begChr m:val="|"/>
                            <m:endChr m:val="|"/>
                            <m:ctrlPr>
                              <a:rPr lang="en-US" altLang="zh-CN" i="1" dirty="0" smtClean="0">
                                <a:latin typeface="Cambria Math" panose="02040503050406030204" pitchFamily="18" charset="0"/>
                                <a:ea typeface="+mn-ea"/>
                              </a:rPr>
                            </m:ctrlPr>
                          </m:dPr>
                          <m:e>
                            <m:r>
                              <a:rPr lang="en-US" altLang="zh-CN" b="0" i="1" dirty="0" smtClean="0">
                                <a:latin typeface="Cambria Math" panose="02040503050406030204" pitchFamily="18" charset="0"/>
                                <a:ea typeface="+mn-ea"/>
                              </a:rPr>
                              <m:t>𝑌</m:t>
                            </m:r>
                          </m:e>
                        </m:d>
                        <m:r>
                          <a:rPr lang="en-US" altLang="zh-CN" b="0" i="1" dirty="0" smtClean="0">
                            <a:latin typeface="Cambria Math" panose="02040503050406030204" pitchFamily="18" charset="0"/>
                            <a:ea typeface="+mn-ea"/>
                          </a:rPr>
                          <m:t>+|</m:t>
                        </m:r>
                        <m:r>
                          <a:rPr lang="en-US" altLang="zh-CN" b="0" i="1" dirty="0" smtClean="0">
                            <a:latin typeface="Cambria Math" panose="02040503050406030204" pitchFamily="18" charset="0"/>
                            <a:ea typeface="+mn-ea"/>
                          </a:rPr>
                          <m:t>𝑅</m:t>
                        </m:r>
                        <m:r>
                          <a:rPr lang="en-US" altLang="zh-CN" b="0" i="1" dirty="0" smtClean="0">
                            <a:latin typeface="Cambria Math" panose="02040503050406030204" pitchFamily="18" charset="0"/>
                            <a:ea typeface="+mn-ea"/>
                          </a:rPr>
                          <m:t>|</m:t>
                        </m:r>
                      </m:sup>
                    </m:sSup>
                    <m:r>
                      <a:rPr lang="en-US" altLang="zh-CN" b="0" i="1" dirty="0" smtClean="0">
                        <a:latin typeface="Cambria Math" panose="02040503050406030204" pitchFamily="18" charset="0"/>
                        <a:ea typeface="+mn-ea"/>
                      </a:rPr>
                      <m:t>)</m:t>
                    </m:r>
                  </m:oMath>
                </a14:m>
                <a:r>
                  <a:rPr lang="zh-CN" altLang="en-US" dirty="0" smtClean="0">
                    <a:latin typeface="+mn-ea"/>
                    <a:ea typeface="+mn-ea"/>
                  </a:rPr>
                  <a:t>，</a:t>
                </a:r>
                <a:r>
                  <a:rPr lang="zh-CN" altLang="en-US" dirty="0">
                    <a:latin typeface="+mn-ea"/>
                    <a:ea typeface="+mn-ea"/>
                  </a:rPr>
                  <a:t>需要一种能够简洁紧凑</a:t>
                </a:r>
                <a:r>
                  <a:rPr lang="zh-CN" altLang="en-US" dirty="0">
                    <a:solidFill>
                      <a:srgbClr val="C00000"/>
                    </a:solidFill>
                    <a:latin typeface="+mn-ea"/>
                    <a:ea typeface="+mn-ea"/>
                  </a:rPr>
                  <a:t>表达变量间关系</a:t>
                </a:r>
                <a:r>
                  <a:rPr lang="zh-CN" altLang="en-US" dirty="0">
                    <a:latin typeface="+mn-ea"/>
                    <a:ea typeface="+mn-ea"/>
                  </a:rPr>
                  <a:t>的工具</a:t>
                </a:r>
                <a:endParaRPr lang="en-US" altLang="zh-CN" dirty="0">
                  <a:latin typeface="+mn-ea"/>
                  <a:ea typeface="+mn-ea"/>
                </a:endParaRPr>
              </a:p>
            </p:txBody>
          </p:sp>
        </mc:Choice>
        <mc:Fallback xmlns="">
          <p:sp>
            <p:nvSpPr>
              <p:cNvPr id="4" name="Rectangle 3"/>
              <p:cNvSpPr>
                <a:spLocks noRot="1" noChangeAspect="1" noMove="1" noResize="1" noEditPoints="1" noAdjustHandles="1" noChangeArrowheads="1" noChangeShapeType="1" noTextEdit="1"/>
              </p:cNvSpPr>
              <p:nvPr/>
            </p:nvSpPr>
            <p:spPr bwMode="auto">
              <a:xfrm>
                <a:off x="429226" y="1506115"/>
                <a:ext cx="8279198" cy="1568924"/>
              </a:xfrm>
              <a:prstGeom prst="rect">
                <a:avLst/>
              </a:prstGeom>
              <a:blipFill rotWithShape="0">
                <a:blip r:embed="rId2"/>
                <a:stretch>
                  <a:fillRect l="-1612" t="-4943" r="-293" b="-13308"/>
                </a:stretch>
              </a:blipFill>
              <a:ln w="38100"/>
              <a:extLst/>
            </p:spPr>
            <p:txBody>
              <a:bodyPr/>
              <a:lstStyle/>
              <a:p>
                <a:r>
                  <a:rPr lang="zh-CN" altLang="en-US">
                    <a:noFill/>
                  </a:rPr>
                  <a:t> </a:t>
                </a:r>
              </a:p>
            </p:txBody>
          </p:sp>
        </mc:Fallback>
      </mc:AlternateContent>
      <p:sp>
        <p:nvSpPr>
          <p:cNvPr id="5" name="矩形 4"/>
          <p:cNvSpPr/>
          <p:nvPr/>
        </p:nvSpPr>
        <p:spPr>
          <a:xfrm>
            <a:off x="3199848" y="4219102"/>
            <a:ext cx="2749471" cy="707886"/>
          </a:xfrm>
          <a:prstGeom prst="rect">
            <a:avLst/>
          </a:prstGeom>
        </p:spPr>
        <p:txBody>
          <a:bodyPr wrap="none">
            <a:spAutoFit/>
          </a:bodyPr>
          <a:lstStyle/>
          <a:p>
            <a:r>
              <a:rPr lang="zh-CN" altLang="en-US" sz="4000" b="1" dirty="0" smtClean="0">
                <a:solidFill>
                  <a:srgbClr val="C00000"/>
                </a:solidFill>
                <a:latin typeface="+mn-ea"/>
              </a:rPr>
              <a:t>概率图模型</a:t>
            </a:r>
            <a:endParaRPr lang="zh-CN" altLang="en-US" sz="4000" b="1" dirty="0">
              <a:latin typeface="+mn-ea"/>
            </a:endParaRPr>
          </a:p>
        </p:txBody>
      </p:sp>
    </p:spTree>
    <p:extLst>
      <p:ext uri="{BB962C8B-B14F-4D97-AF65-F5344CB8AC3E}">
        <p14:creationId xmlns:p14="http://schemas.microsoft.com/office/powerpoint/2010/main" val="278443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近似推断：</a:t>
            </a:r>
            <a:r>
              <a:rPr lang="en-US" altLang="zh-CN" dirty="0" smtClean="0"/>
              <a:t>MCMC</a:t>
            </a:r>
            <a:r>
              <a:rPr lang="zh-CN" altLang="en-US" dirty="0" smtClean="0"/>
              <a:t>方法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60350" y="1266824"/>
                <a:ext cx="8616950" cy="5235576"/>
              </a:xfrm>
            </p:spPr>
            <p:txBody>
              <a:bodyPr>
                <a:noAutofit/>
              </a:bodyPr>
              <a:lstStyle/>
              <a:p>
                <a:r>
                  <a:rPr lang="zh-CN" altLang="en-US" dirty="0" smtClean="0"/>
                  <a:t>马尔可夫链蒙特卡罗（</a:t>
                </a:r>
                <a:r>
                  <a:rPr lang="en-US" altLang="zh-CN" dirty="0" smtClean="0"/>
                  <a:t>Markov </a:t>
                </a:r>
                <a:r>
                  <a:rPr lang="en-US" altLang="zh-CN" dirty="0"/>
                  <a:t>Chain Monte </a:t>
                </a:r>
                <a:r>
                  <a:rPr lang="en-US" altLang="zh-CN" dirty="0" smtClean="0"/>
                  <a:t>Carlo</a:t>
                </a:r>
                <a:r>
                  <a:rPr lang="zh-CN" altLang="en-US" dirty="0" smtClean="0"/>
                  <a:t>，</a:t>
                </a:r>
                <a:r>
                  <a:rPr lang="en-US" altLang="zh-CN" dirty="0"/>
                  <a:t> MCMC </a:t>
                </a:r>
                <a:r>
                  <a:rPr lang="zh-CN" altLang="en-US" dirty="0" smtClean="0"/>
                  <a:t>）是图模型中最常用的采样技术。</a:t>
                </a:r>
                <a:endParaRPr lang="en-US" altLang="zh-CN" dirty="0" smtClean="0"/>
              </a:p>
              <a:p>
                <a:r>
                  <a:rPr lang="zh-CN" altLang="en-US" dirty="0">
                    <a:latin typeface="微软雅黑" panose="020B0503020204020204" pitchFamily="34" charset="-122"/>
                    <a:ea typeface="微软雅黑" panose="020B0503020204020204" pitchFamily="34" charset="-122"/>
                  </a:rPr>
                  <a:t>给</a:t>
                </a:r>
                <a:r>
                  <a:rPr lang="zh-CN" altLang="en-US" dirty="0" smtClean="0">
                    <a:latin typeface="微软雅黑" panose="020B0503020204020204" pitchFamily="34" charset="-122"/>
                    <a:ea typeface="微软雅黑" panose="020B0503020204020204" pitchFamily="34" charset="-122"/>
                  </a:rPr>
                  <a:t>定连续变量</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𝑋</m:t>
                    </m:r>
                  </m:oMath>
                </a14:m>
                <a:r>
                  <a:rPr lang="zh-CN" altLang="en-US" dirty="0" smtClean="0">
                    <a:latin typeface="微软雅黑" panose="020B0503020204020204" pitchFamily="34" charset="-122"/>
                    <a:ea typeface="微软雅黑" panose="020B0503020204020204" pitchFamily="34" charset="-122"/>
                  </a:rPr>
                  <a:t>的概率密度函数</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𝑝</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𝑥</m:t>
                        </m:r>
                      </m:e>
                    </m:d>
                  </m:oMath>
                </a14:m>
                <a:r>
                  <a:rPr lang="zh-CN" altLang="en-US" dirty="0" smtClean="0">
                    <a:latin typeface="微软雅黑" panose="020B0503020204020204" pitchFamily="34" charset="-122"/>
                    <a:ea typeface="微软雅黑" panose="020B0503020204020204" pitchFamily="34" charset="-122"/>
                  </a:rPr>
                  <a:t>，</a:t>
                </a:r>
                <a14:m>
                  <m:oMath xmlns:m="http://schemas.openxmlformats.org/officeDocument/2006/math">
                    <m:r>
                      <a:rPr lang="en-US" altLang="zh-CN" b="0" i="1" dirty="0" smtClean="0">
                        <a:latin typeface="Cambria Math" panose="02040503050406030204" pitchFamily="18" charset="0"/>
                        <a:ea typeface="微软雅黑" panose="020B0503020204020204" pitchFamily="34" charset="-122"/>
                      </a:rPr>
                      <m:t>𝑥</m:t>
                    </m:r>
                  </m:oMath>
                </a14:m>
                <a:r>
                  <a:rPr lang="zh-CN" altLang="en-US" dirty="0" smtClean="0">
                    <a:latin typeface="微软雅黑" panose="020B0503020204020204" pitchFamily="34" charset="-122"/>
                    <a:ea typeface="微软雅黑" panose="020B0503020204020204" pitchFamily="34" charset="-122"/>
                  </a:rPr>
                  <a:t>在区间</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𝐴</m:t>
                    </m:r>
                    <m:r>
                      <a:rPr lang="zh-CN" altLang="en-US" i="1">
                        <a:latin typeface="Cambria Math" panose="02040503050406030204" pitchFamily="18" charset="0"/>
                        <a:ea typeface="微软雅黑" panose="020B0503020204020204" pitchFamily="34" charset="-122"/>
                      </a:rPr>
                      <m:t>中</m:t>
                    </m:r>
                  </m:oMath>
                </a14:m>
                <a:r>
                  <a:rPr lang="zh-CN" altLang="en-US" dirty="0" smtClean="0">
                    <a:latin typeface="微软雅黑" panose="020B0503020204020204" pitchFamily="34" charset="-122"/>
                    <a:ea typeface="微软雅黑" panose="020B0503020204020204" pitchFamily="34" charset="-122"/>
                  </a:rPr>
                  <a:t>的概率为：</a:t>
                </a:r>
                <a:endParaRPr lang="en-US" altLang="zh-CN" dirty="0">
                  <a:latin typeface="微软雅黑" panose="020B0503020204020204" pitchFamily="34" charset="-122"/>
                  <a:ea typeface="微软雅黑" panose="020B0503020204020204" pitchFamily="34" charset="-122"/>
                </a:endParaRPr>
              </a:p>
              <a:p>
                <a:endParaRPr lang="en-US" altLang="zh-CN" b="1" dirty="0" smtClean="0">
                  <a:solidFill>
                    <a:srgbClr val="FF0000"/>
                  </a:solidFill>
                  <a:latin typeface="微软雅黑" panose="020B0503020204020204" pitchFamily="34" charset="-122"/>
                  <a:ea typeface="微软雅黑" panose="020B0503020204020204" pitchFamily="34" charset="-122"/>
                </a:endParaRPr>
              </a:p>
              <a:p>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dirty="0" smtClean="0">
                    <a:solidFill>
                      <a:schemeClr val="tx1"/>
                    </a:solidFill>
                    <a:latin typeface="微软雅黑" panose="020B0503020204020204" pitchFamily="34" charset="-122"/>
                    <a:ea typeface="微软雅黑" panose="020B0503020204020204" pitchFamily="34" charset="-122"/>
                  </a:rPr>
                  <a:t>若有函数</a:t>
                </a:r>
                <a14:m>
                  <m:oMath xmlns:m="http://schemas.openxmlformats.org/officeDocument/2006/math">
                    <m:r>
                      <a:rPr lang="en-US" altLang="zh-CN" b="0" i="1" smtClean="0">
                        <a:solidFill>
                          <a:schemeClr val="tx1"/>
                        </a:solidFill>
                        <a:latin typeface="Cambria Math" panose="02040503050406030204" pitchFamily="18" charset="0"/>
                        <a:ea typeface="微软雅黑" panose="020B0503020204020204" pitchFamily="34" charset="-122"/>
                      </a:rPr>
                      <m:t>𝑓</m:t>
                    </m:r>
                    <m:r>
                      <a:rPr lang="en-US" altLang="zh-CN" b="0" i="1" smtClean="0">
                        <a:solidFill>
                          <a:schemeClr val="tx1"/>
                        </a:solidFill>
                        <a:latin typeface="Cambria Math" panose="02040503050406030204" pitchFamily="18" charset="0"/>
                        <a:ea typeface="微软雅黑" panose="020B0503020204020204" pitchFamily="34" charset="-122"/>
                      </a:rPr>
                      <m:t>:</m:t>
                    </m:r>
                    <m:r>
                      <a:rPr lang="en-US" altLang="zh-CN" b="0" i="1" smtClean="0">
                        <a:solidFill>
                          <a:schemeClr val="tx1"/>
                        </a:solidFill>
                        <a:latin typeface="Cambria Math" panose="02040503050406030204" pitchFamily="18" charset="0"/>
                        <a:ea typeface="微软雅黑" panose="020B0503020204020204" pitchFamily="34" charset="-122"/>
                      </a:rPr>
                      <m:t>𝑋</m:t>
                    </m:r>
                    <m:r>
                      <a:rPr lang="en-US" altLang="zh-CN" b="0" i="1" smtClean="0">
                        <a:solidFill>
                          <a:schemeClr val="tx1"/>
                        </a:solidFill>
                        <a:latin typeface="Cambria Math" panose="02040503050406030204" pitchFamily="18" charset="0"/>
                        <a:ea typeface="微软雅黑" panose="020B0503020204020204" pitchFamily="34" charset="-122"/>
                      </a:rPr>
                      <m:t>→</m:t>
                    </m:r>
                    <m:r>
                      <a:rPr lang="en-US" altLang="zh-CN" b="0" i="1" smtClean="0">
                        <a:solidFill>
                          <a:schemeClr val="tx1"/>
                        </a:solidFill>
                        <a:latin typeface="Cambria Math" panose="02040503050406030204" pitchFamily="18" charset="0"/>
                        <a:ea typeface="微软雅黑" panose="020B0503020204020204" pitchFamily="34" charset="-122"/>
                      </a:rPr>
                      <m:t>ℝ</m:t>
                    </m:r>
                  </m:oMath>
                </a14:m>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可计算</a:t>
                </a:r>
                <a14:m>
                  <m:oMath xmlns:m="http://schemas.openxmlformats.org/officeDocument/2006/math">
                    <m:r>
                      <a:rPr lang="en-US" altLang="zh-CN" b="0" i="1" smtClean="0">
                        <a:solidFill>
                          <a:schemeClr val="tx1"/>
                        </a:solidFill>
                        <a:latin typeface="Cambria Math" panose="02040503050406030204" pitchFamily="18" charset="0"/>
                        <a:ea typeface="微软雅黑" panose="020B0503020204020204" pitchFamily="34" charset="-122"/>
                      </a:rPr>
                      <m:t>𝑓</m:t>
                    </m:r>
                    <m:r>
                      <a:rPr lang="en-US" altLang="zh-CN" b="0" i="1" smtClean="0">
                        <a:solidFill>
                          <a:schemeClr val="tx1"/>
                        </a:solidFill>
                        <a:latin typeface="Cambria Math" panose="02040503050406030204" pitchFamily="18" charset="0"/>
                        <a:ea typeface="微软雅黑" panose="020B0503020204020204" pitchFamily="34" charset="-122"/>
                      </a:rPr>
                      <m:t>(</m:t>
                    </m:r>
                    <m:r>
                      <a:rPr lang="en-US" altLang="zh-CN" b="0" i="1" smtClean="0">
                        <a:solidFill>
                          <a:schemeClr val="tx1"/>
                        </a:solidFill>
                        <a:latin typeface="Cambria Math" panose="02040503050406030204" pitchFamily="18" charset="0"/>
                        <a:ea typeface="微软雅黑" panose="020B0503020204020204" pitchFamily="34" charset="-122"/>
                      </a:rPr>
                      <m:t>𝑥</m:t>
                    </m:r>
                    <m:r>
                      <a:rPr lang="en-US" altLang="zh-CN" b="0" i="1" smtClean="0">
                        <a:solidFill>
                          <a:schemeClr val="tx1"/>
                        </a:solidFill>
                        <a:latin typeface="Cambria Math" panose="02040503050406030204" pitchFamily="18" charset="0"/>
                        <a:ea typeface="微软雅黑" panose="020B0503020204020204" pitchFamily="34" charset="-122"/>
                      </a:rPr>
                      <m:t>)</m:t>
                    </m:r>
                  </m:oMath>
                </a14:m>
                <a:r>
                  <a:rPr lang="zh-CN" altLang="en-US" dirty="0" smtClean="0">
                    <a:solidFill>
                      <a:schemeClr val="tx1"/>
                    </a:solidFill>
                    <a:latin typeface="微软雅黑" panose="020B0503020204020204" pitchFamily="34" charset="-122"/>
                    <a:ea typeface="微软雅黑" panose="020B0503020204020204" pitchFamily="34" charset="-122"/>
                  </a:rPr>
                  <a:t>的期望：</a:t>
                </a:r>
                <a:endParaRPr lang="en-US" altLang="zh-CN" dirty="0" smtClean="0">
                  <a:solidFill>
                    <a:schemeClr val="tx1"/>
                  </a:solidFill>
                  <a:latin typeface="微软雅黑" panose="020B0503020204020204" pitchFamily="34" charset="-122"/>
                  <a:ea typeface="微软雅黑" panose="020B0503020204020204" pitchFamily="34" charset="-122"/>
                </a:endParaRPr>
              </a:p>
              <a:p>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altLang="zh-CN" b="1" dirty="0" smtClean="0">
                  <a:solidFill>
                    <a:srgbClr val="FF0000"/>
                  </a:solidFill>
                  <a:latin typeface="微软雅黑" panose="020B0503020204020204" pitchFamily="34" charset="-122"/>
                  <a:ea typeface="微软雅黑" panose="020B0503020204020204" pitchFamily="34" charset="-122"/>
                </a:endParaRPr>
              </a:p>
              <a:p>
                <a:r>
                  <a:rPr lang="zh-CN" altLang="en-US" dirty="0" smtClean="0">
                    <a:solidFill>
                      <a:schemeClr val="tx1"/>
                    </a:solidFill>
                    <a:latin typeface="微软雅黑" panose="020B0503020204020204" pitchFamily="34" charset="-122"/>
                    <a:ea typeface="微软雅黑" panose="020B0503020204020204" pitchFamily="34" charset="-122"/>
                  </a:rPr>
                  <a:t>若</a:t>
                </a:r>
                <a14:m>
                  <m:oMath xmlns:m="http://schemas.openxmlformats.org/officeDocument/2006/math">
                    <m:r>
                      <a:rPr lang="en-US" altLang="zh-CN" b="0" i="1" smtClean="0">
                        <a:solidFill>
                          <a:schemeClr val="tx1"/>
                        </a:solidFill>
                        <a:latin typeface="Cambria Math" panose="02040503050406030204" pitchFamily="18" charset="0"/>
                        <a:ea typeface="微软雅黑" panose="020B0503020204020204" pitchFamily="34" charset="-122"/>
                      </a:rPr>
                      <m:t>𝑥</m:t>
                    </m:r>
                  </m:oMath>
                </a14:m>
                <a:r>
                  <a:rPr lang="zh-CN" altLang="en-US" dirty="0" smtClean="0">
                    <a:solidFill>
                      <a:schemeClr val="tx1"/>
                    </a:solidFill>
                    <a:latin typeface="微软雅黑" panose="020B0503020204020204" pitchFamily="34" charset="-122"/>
                    <a:ea typeface="微软雅黑" panose="020B0503020204020204" pitchFamily="34" charset="-122"/>
                  </a:rPr>
                  <a:t>为高维多原变量且服从一个复杂分布，积分操作会很困难。</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MCMC</a:t>
                </a:r>
                <a:r>
                  <a:rPr lang="zh-CN" altLang="en-US" dirty="0" smtClean="0">
                    <a:solidFill>
                      <a:schemeClr val="tx1"/>
                    </a:solidFill>
                    <a:latin typeface="微软雅黑" panose="020B0503020204020204" pitchFamily="34" charset="-122"/>
                    <a:ea typeface="微软雅黑" panose="020B0503020204020204" pitchFamily="34" charset="-122"/>
                  </a:rPr>
                  <a:t>先</a:t>
                </a:r>
                <a:r>
                  <a:rPr lang="zh-CN" altLang="en-US" dirty="0" smtClean="0">
                    <a:solidFill>
                      <a:srgbClr val="FF0000"/>
                    </a:solidFill>
                    <a:latin typeface="微软雅黑" panose="020B0503020204020204" pitchFamily="34" charset="-122"/>
                    <a:ea typeface="微软雅黑" panose="020B0503020204020204" pitchFamily="34" charset="-122"/>
                  </a:rPr>
                  <a:t>构造出</a:t>
                </a:r>
                <a:r>
                  <a:rPr lang="zh-CN" altLang="en-US" b="1" dirty="0" smtClean="0">
                    <a:solidFill>
                      <a:srgbClr val="FF0000"/>
                    </a:solidFill>
                    <a:latin typeface="微软雅黑" panose="020B0503020204020204" pitchFamily="34" charset="-122"/>
                    <a:ea typeface="微软雅黑" panose="020B0503020204020204" pitchFamily="34" charset="-122"/>
                  </a:rPr>
                  <a:t>服从</a:t>
                </a:r>
                <a14:m>
                  <m:oMath xmlns:m="http://schemas.openxmlformats.org/officeDocument/2006/math">
                    <m:r>
                      <a:rPr lang="en-US" altLang="zh-CN" b="1" i="1" smtClean="0">
                        <a:solidFill>
                          <a:srgbClr val="FF0000"/>
                        </a:solidFill>
                        <a:latin typeface="Cambria Math" panose="02040503050406030204" pitchFamily="18" charset="0"/>
                        <a:ea typeface="微软雅黑" panose="020B0503020204020204" pitchFamily="34" charset="-122"/>
                      </a:rPr>
                      <m:t>𝒑</m:t>
                    </m:r>
                    <m:r>
                      <a:rPr lang="zh-CN" altLang="en-US" b="1" i="1">
                        <a:solidFill>
                          <a:srgbClr val="FF0000"/>
                        </a:solidFill>
                        <a:latin typeface="Cambria Math" panose="02040503050406030204" pitchFamily="18" charset="0"/>
                        <a:ea typeface="微软雅黑" panose="020B0503020204020204" pitchFamily="34" charset="-122"/>
                      </a:rPr>
                      <m:t>分布</m:t>
                    </m:r>
                  </m:oMath>
                </a14:m>
                <a:r>
                  <a:rPr lang="zh-CN" altLang="en-US" b="1" dirty="0" smtClean="0">
                    <a:solidFill>
                      <a:srgbClr val="FF0000"/>
                    </a:solidFill>
                    <a:latin typeface="微软雅黑" panose="020B0503020204020204" pitchFamily="34" charset="-122"/>
                    <a:ea typeface="微软雅黑" panose="020B0503020204020204" pitchFamily="34" charset="-122"/>
                  </a:rPr>
                  <a:t>的独立同分布随机变量</a:t>
                </a:r>
                <a14:m>
                  <m:oMath xmlns:m="http://schemas.openxmlformats.org/officeDocument/2006/math">
                    <m:sSub>
                      <m:sSubPr>
                        <m:ctrlPr>
                          <a:rPr lang="en-US" altLang="zh-CN" i="1" dirty="0" smtClean="0">
                            <a:solidFill>
                              <a:schemeClr val="tx1"/>
                            </a:solidFill>
                            <a:latin typeface="Cambria Math" panose="02040503050406030204" pitchFamily="18" charset="0"/>
                            <a:ea typeface="微软雅黑" panose="020B0503020204020204" pitchFamily="34" charset="-122"/>
                          </a:rPr>
                        </m:ctrlPr>
                      </m:sSubPr>
                      <m:e>
                        <m:r>
                          <m:rPr>
                            <m:sty m:val="p"/>
                          </m:rPr>
                          <a:rPr lang="en-US" altLang="zh-CN" b="0" i="1" dirty="0">
                            <a:latin typeface="Cambria Math" panose="02040503050406030204" pitchFamily="18" charset="0"/>
                            <a:ea typeface="微软雅黑" panose="020B0503020204020204" pitchFamily="34" charset="-122"/>
                          </a:rPr>
                          <m:t>x</m:t>
                        </m:r>
                      </m:e>
                      <m:sub>
                        <m:r>
                          <a:rPr lang="en-US" altLang="zh-CN" b="0" i="0" dirty="0" smtClean="0">
                            <a:solidFill>
                              <a:schemeClr val="tx1"/>
                            </a:solidFill>
                            <a:latin typeface="Cambria Math" panose="02040503050406030204" pitchFamily="18" charset="0"/>
                            <a:ea typeface="微软雅黑" panose="020B0503020204020204" pitchFamily="34" charset="-122"/>
                          </a:rPr>
                          <m:t>1</m:t>
                        </m:r>
                      </m:sub>
                    </m:sSub>
                    <m:r>
                      <a:rPr lang="en-US" altLang="zh-CN" b="0" i="0" dirty="0" smtClean="0">
                        <a:solidFill>
                          <a:schemeClr val="tx1"/>
                        </a:solidFill>
                        <a:latin typeface="Cambria Math" panose="02040503050406030204" pitchFamily="18" charset="0"/>
                        <a:ea typeface="微软雅黑" panose="020B0503020204020204" pitchFamily="34" charset="-122"/>
                      </a:rPr>
                      <m:t>,</m:t>
                    </m:r>
                    <m:sSub>
                      <m:sSubPr>
                        <m:ctrlPr>
                          <a:rPr lang="en-US" altLang="zh-CN" i="1" dirty="0">
                            <a:solidFill>
                              <a:schemeClr val="tx1"/>
                            </a:solidFill>
                            <a:latin typeface="Cambria Math" panose="02040503050406030204" pitchFamily="18" charset="0"/>
                            <a:ea typeface="微软雅黑" panose="020B0503020204020204" pitchFamily="34" charset="-122"/>
                          </a:rPr>
                        </m:ctrlPr>
                      </m:sSubPr>
                      <m:e>
                        <m:r>
                          <m:rPr>
                            <m:sty m:val="p"/>
                          </m:rPr>
                          <a:rPr lang="en-US" altLang="zh-CN" i="1" dirty="0" smtClean="0">
                            <a:latin typeface="Cambria Math" panose="02040503050406030204" pitchFamily="18" charset="0"/>
                            <a:ea typeface="微软雅黑" panose="020B0503020204020204" pitchFamily="34" charset="-122"/>
                          </a:rPr>
                          <m:t>x</m:t>
                        </m:r>
                      </m:e>
                      <m:sub>
                        <m:r>
                          <a:rPr lang="en-US" altLang="zh-CN" b="0" i="1" dirty="0" smtClean="0">
                            <a:solidFill>
                              <a:schemeClr val="tx1"/>
                            </a:solidFill>
                            <a:latin typeface="Cambria Math" panose="02040503050406030204" pitchFamily="18" charset="0"/>
                            <a:ea typeface="微软雅黑" panose="020B0503020204020204" pitchFamily="34" charset="-122"/>
                          </a:rPr>
                          <m:t>2</m:t>
                        </m:r>
                      </m:sub>
                    </m:sSub>
                    <m:r>
                      <a:rPr lang="en-US" altLang="zh-CN" b="0" i="0" dirty="0" smtClean="0">
                        <a:solidFill>
                          <a:schemeClr val="tx1"/>
                        </a:solidFill>
                        <a:latin typeface="Cambria Math" panose="02040503050406030204" pitchFamily="18" charset="0"/>
                        <a:ea typeface="微软雅黑" panose="020B0503020204020204" pitchFamily="34" charset="-122"/>
                      </a:rPr>
                      <m:t>, …, </m:t>
                    </m:r>
                    <m:sSub>
                      <m:sSubPr>
                        <m:ctrlPr>
                          <a:rPr lang="en-US" altLang="zh-CN" i="1" dirty="0">
                            <a:solidFill>
                              <a:schemeClr val="tx1"/>
                            </a:solidFill>
                            <a:latin typeface="Cambria Math" panose="02040503050406030204" pitchFamily="18" charset="0"/>
                            <a:ea typeface="微软雅黑" panose="020B0503020204020204" pitchFamily="34" charset="-122"/>
                          </a:rPr>
                        </m:ctrlPr>
                      </m:sSubPr>
                      <m:e>
                        <m:r>
                          <m:rPr>
                            <m:sty m:val="p"/>
                          </m:rPr>
                          <a:rPr lang="en-US" altLang="zh-CN" i="1" dirty="0" smtClean="0">
                            <a:latin typeface="Cambria Math" panose="02040503050406030204" pitchFamily="18" charset="0"/>
                            <a:ea typeface="微软雅黑" panose="020B0503020204020204" pitchFamily="34" charset="-122"/>
                          </a:rPr>
                          <m:t>x</m:t>
                        </m:r>
                      </m:e>
                      <m:sub>
                        <m:r>
                          <m:rPr>
                            <m:sty m:val="p"/>
                          </m:rPr>
                          <a:rPr lang="en-US" altLang="zh-CN" i="1" dirty="0">
                            <a:latin typeface="Cambria Math" panose="02040503050406030204" pitchFamily="18" charset="0"/>
                            <a:ea typeface="微软雅黑" panose="020B0503020204020204" pitchFamily="34" charset="-122"/>
                          </a:rPr>
                          <m:t>N</m:t>
                        </m:r>
                      </m:sub>
                    </m:sSub>
                  </m:oMath>
                </a14:m>
                <a:r>
                  <a:rPr lang="zh-CN" altLang="en-US" dirty="0" smtClean="0">
                    <a:solidFill>
                      <a:schemeClr val="tx1"/>
                    </a:solidFill>
                    <a:latin typeface="微软雅黑" panose="020B0503020204020204" pitchFamily="34" charset="-122"/>
                    <a:ea typeface="微软雅黑" panose="020B0503020204020204" pitchFamily="34" charset="-122"/>
                  </a:rPr>
                  <a:t>，再得到无偏估计：</a:t>
                </a:r>
                <a:endParaRPr lang="en-US" altLang="zh-CN" dirty="0" smtClean="0">
                  <a:solidFill>
                    <a:schemeClr val="tx1"/>
                  </a:solidFill>
                  <a:latin typeface="微软雅黑" panose="020B0503020204020204" pitchFamily="34" charset="-122"/>
                  <a:ea typeface="微软雅黑" panose="020B0503020204020204" pitchFamily="34"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60350" y="1266824"/>
                <a:ext cx="8616950" cy="5235576"/>
              </a:xfrm>
              <a:blipFill rotWithShape="0">
                <a:blip r:embed="rId3"/>
                <a:stretch>
                  <a:fillRect l="-778" t="-1513" r="-1203"/>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1121655881"/>
              </p:ext>
            </p:extLst>
          </p:nvPr>
        </p:nvGraphicFramePr>
        <p:xfrm>
          <a:off x="2616200" y="2554288"/>
          <a:ext cx="2306638" cy="393700"/>
        </p:xfrm>
        <a:graphic>
          <a:graphicData uri="http://schemas.openxmlformats.org/presentationml/2006/ole">
            <mc:AlternateContent xmlns:mc="http://schemas.openxmlformats.org/markup-compatibility/2006">
              <mc:Choice xmlns:v="urn:schemas-microsoft-com:vml" Requires="v">
                <p:oleObj spid="_x0000_s27769" name="Formula" r:id="rId4" imgW="1162080" imgH="198360" progId="Equation.Ribbit">
                  <p:embed/>
                </p:oleObj>
              </mc:Choice>
              <mc:Fallback>
                <p:oleObj name="Formula" r:id="rId4" imgW="1162080" imgH="198360" progId="Equation.Ribbit">
                  <p:embed/>
                  <p:pic>
                    <p:nvPicPr>
                      <p:cNvPr id="0" name=""/>
                      <p:cNvPicPr/>
                      <p:nvPr/>
                    </p:nvPicPr>
                    <p:blipFill>
                      <a:blip r:embed="rId5"/>
                      <a:stretch>
                        <a:fillRect/>
                      </a:stretch>
                    </p:blipFill>
                    <p:spPr>
                      <a:xfrm>
                        <a:off x="2616200" y="2554288"/>
                        <a:ext cx="2306638" cy="3937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256828338"/>
              </p:ext>
            </p:extLst>
          </p:nvPr>
        </p:nvGraphicFramePr>
        <p:xfrm>
          <a:off x="2436813" y="3865563"/>
          <a:ext cx="4138612" cy="368300"/>
        </p:xfrm>
        <a:graphic>
          <a:graphicData uri="http://schemas.openxmlformats.org/presentationml/2006/ole">
            <mc:AlternateContent xmlns:mc="http://schemas.openxmlformats.org/markup-compatibility/2006">
              <mc:Choice xmlns:v="urn:schemas-microsoft-com:vml" Requires="v">
                <p:oleObj spid="_x0000_s27770" name="Formula" r:id="rId6" imgW="2226600" imgH="198360" progId="Equation.Ribbit">
                  <p:embed/>
                </p:oleObj>
              </mc:Choice>
              <mc:Fallback>
                <p:oleObj name="Formula" r:id="rId6" imgW="2226600" imgH="198360" progId="Equation.Ribbit">
                  <p:embed/>
                  <p:pic>
                    <p:nvPicPr>
                      <p:cNvPr id="0" name=""/>
                      <p:cNvPicPr/>
                      <p:nvPr/>
                    </p:nvPicPr>
                    <p:blipFill>
                      <a:blip r:embed="rId7"/>
                      <a:stretch>
                        <a:fillRect/>
                      </a:stretch>
                    </p:blipFill>
                    <p:spPr>
                      <a:xfrm>
                        <a:off x="2436813" y="3865563"/>
                        <a:ext cx="4138612" cy="3683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183420501"/>
              </p:ext>
            </p:extLst>
          </p:nvPr>
        </p:nvGraphicFramePr>
        <p:xfrm>
          <a:off x="3109913" y="5445125"/>
          <a:ext cx="2187575" cy="660400"/>
        </p:xfrm>
        <a:graphic>
          <a:graphicData uri="http://schemas.openxmlformats.org/presentationml/2006/ole">
            <mc:AlternateContent xmlns:mc="http://schemas.openxmlformats.org/markup-compatibility/2006">
              <mc:Choice xmlns:v="urn:schemas-microsoft-com:vml" Requires="v">
                <p:oleObj spid="_x0000_s27771" name="Formula" r:id="rId8" imgW="1210320" imgH="365760" progId="Equation.Ribbit">
                  <p:embed/>
                </p:oleObj>
              </mc:Choice>
              <mc:Fallback>
                <p:oleObj name="Formula" r:id="rId8" imgW="1210320" imgH="365760" progId="Equation.Ribbit">
                  <p:embed/>
                  <p:pic>
                    <p:nvPicPr>
                      <p:cNvPr id="0" name=""/>
                      <p:cNvPicPr/>
                      <p:nvPr/>
                    </p:nvPicPr>
                    <p:blipFill>
                      <a:blip r:embed="rId9"/>
                      <a:stretch>
                        <a:fillRect/>
                      </a:stretch>
                    </p:blipFill>
                    <p:spPr>
                      <a:xfrm>
                        <a:off x="3109913" y="5445125"/>
                        <a:ext cx="2187575" cy="660400"/>
                      </a:xfrm>
                      <a:prstGeom prst="rect">
                        <a:avLst/>
                      </a:prstGeom>
                    </p:spPr>
                  </p:pic>
                </p:oleObj>
              </mc:Fallback>
            </mc:AlternateContent>
          </a:graphicData>
        </a:graphic>
      </p:graphicFrame>
    </p:spTree>
    <p:extLst>
      <p:ext uri="{BB962C8B-B14F-4D97-AF65-F5344CB8AC3E}">
        <p14:creationId xmlns:p14="http://schemas.microsoft.com/office/powerpoint/2010/main" val="329637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近似推断：</a:t>
            </a:r>
            <a:r>
              <a:rPr lang="en-US" altLang="zh-CN" dirty="0" smtClean="0"/>
              <a:t>MCMC</a:t>
            </a:r>
            <a:r>
              <a:rPr lang="zh-CN" altLang="en-US" dirty="0" smtClean="0"/>
              <a:t>方法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60350" y="1200149"/>
                <a:ext cx="8616950" cy="5235576"/>
              </a:xfrm>
            </p:spPr>
            <p:txBody>
              <a:bodyPr>
                <a:noAutofit/>
              </a:bodyPr>
              <a:lstStyle/>
              <a:p>
                <a:r>
                  <a:rPr lang="zh-CN" altLang="en-US" dirty="0" smtClean="0">
                    <a:latin typeface="微软雅黑" panose="020B0503020204020204" pitchFamily="34" charset="-122"/>
                    <a:ea typeface="微软雅黑" panose="020B0503020204020204" pitchFamily="34" charset="-122"/>
                  </a:rPr>
                  <a:t>如何在概率分布复杂的情况下产生独立同分布的样本？</a:t>
                </a:r>
                <a:endParaRPr lang="en-US" altLang="zh-CN" dirty="0" smtClean="0">
                  <a:latin typeface="微软雅黑" panose="020B0503020204020204" pitchFamily="34" charset="-122"/>
                  <a:ea typeface="微软雅黑" panose="020B0503020204020204" pitchFamily="34" charset="-122"/>
                </a:endParaRPr>
              </a:p>
              <a:p>
                <a:r>
                  <a:rPr lang="en-US" altLang="zh-CN" b="1" dirty="0" smtClean="0">
                    <a:solidFill>
                      <a:srgbClr val="FF0000"/>
                    </a:solidFill>
                    <a:latin typeface="微软雅黑" panose="020B0503020204020204" pitchFamily="34" charset="-122"/>
                    <a:ea typeface="微软雅黑" panose="020B0503020204020204" pitchFamily="34" charset="-122"/>
                  </a:rPr>
                  <a:t>MCMC</a:t>
                </a:r>
                <a:r>
                  <a:rPr lang="zh-CN" altLang="en-US" b="1" dirty="0" smtClean="0">
                    <a:solidFill>
                      <a:srgbClr val="FF0000"/>
                    </a:solidFill>
                    <a:latin typeface="微软雅黑" panose="020B0503020204020204" pitchFamily="34" charset="-122"/>
                    <a:ea typeface="微软雅黑" panose="020B0503020204020204" pitchFamily="34" charset="-122"/>
                  </a:rPr>
                  <a:t>算法的关键在于通过</a:t>
                </a:r>
                <a:r>
                  <a:rPr lang="zh-CN" altLang="en-US" b="1" dirty="0">
                    <a:solidFill>
                      <a:srgbClr val="FF0000"/>
                    </a:solidFill>
                    <a:latin typeface="微软雅黑" panose="020B0503020204020204" pitchFamily="34" charset="-122"/>
                    <a:ea typeface="微软雅黑" panose="020B0503020204020204" pitchFamily="34" charset="-122"/>
                  </a:rPr>
                  <a:t>“构造平稳分布为</a:t>
                </a:r>
                <a14:m>
                  <m:oMath xmlns:m="http://schemas.openxmlformats.org/officeDocument/2006/math">
                    <m:r>
                      <a:rPr lang="en-US" altLang="zh-CN" b="1" i="1" dirty="0" smtClean="0">
                        <a:solidFill>
                          <a:srgbClr val="FF0000"/>
                        </a:solidFill>
                        <a:latin typeface="Cambria Math" panose="02040503050406030204" pitchFamily="18" charset="0"/>
                      </a:rPr>
                      <m:t>𝒑</m:t>
                    </m:r>
                  </m:oMath>
                </a14:m>
                <a:r>
                  <a:rPr lang="zh-CN" altLang="en-US" b="1" dirty="0">
                    <a:solidFill>
                      <a:srgbClr val="FF0000"/>
                    </a:solidFill>
                    <a:latin typeface="微软雅黑" panose="020B0503020204020204" pitchFamily="34" charset="-122"/>
                    <a:ea typeface="微软雅黑" panose="020B0503020204020204" pitchFamily="34" charset="-122"/>
                  </a:rPr>
                  <a:t>的</a:t>
                </a:r>
                <a:r>
                  <a:rPr lang="zh-CN" altLang="en-US" b="1" dirty="0" smtClean="0">
                    <a:solidFill>
                      <a:srgbClr val="FF0000"/>
                    </a:solidFill>
                    <a:latin typeface="微软雅黑" panose="020B0503020204020204" pitchFamily="34" charset="-122"/>
                    <a:ea typeface="微软雅黑" panose="020B0503020204020204" pitchFamily="34" charset="-122"/>
                  </a:rPr>
                  <a:t>马尔可夫链</a:t>
                </a:r>
                <a:r>
                  <a:rPr lang="zh-CN" altLang="en-US" b="1" dirty="0">
                    <a:solidFill>
                      <a:srgbClr val="FF0000"/>
                    </a:solidFill>
                    <a:latin typeface="微软雅黑" panose="020B0503020204020204" pitchFamily="34" charset="-122"/>
                    <a:ea typeface="微软雅黑" panose="020B0503020204020204" pitchFamily="34" charset="-122"/>
                  </a:rPr>
                  <a:t>”来产生样本</a:t>
                </a:r>
                <a:r>
                  <a:rPr lang="zh-CN" altLang="en-US" dirty="0"/>
                  <a:t>：</a:t>
                </a:r>
                <a:r>
                  <a:rPr lang="zh-CN" altLang="en-US" dirty="0" smtClean="0"/>
                  <a:t>当</a:t>
                </a:r>
                <a:r>
                  <a:rPr lang="zh-CN" altLang="en-US" dirty="0"/>
                  <a:t>马尔可夫链</a:t>
                </a:r>
                <a:r>
                  <a:rPr lang="zh-CN" altLang="en-US" dirty="0" smtClean="0"/>
                  <a:t>运行</a:t>
                </a:r>
                <a:r>
                  <a:rPr lang="zh-CN" altLang="en-US" dirty="0"/>
                  <a:t>足够长的时</a:t>
                </a:r>
                <a:r>
                  <a:rPr lang="zh-CN" altLang="en-US" dirty="0" smtClean="0"/>
                  <a:t>间（收敛到平稳状态），</a:t>
                </a:r>
                <a:r>
                  <a:rPr lang="zh-CN" altLang="en-US" dirty="0"/>
                  <a:t>则产出的样</a:t>
                </a:r>
                <a:r>
                  <a:rPr lang="zh-CN" altLang="en-US" dirty="0" smtClean="0"/>
                  <a:t>本</a:t>
                </a:r>
                <a14:m>
                  <m:oMath xmlns:m="http://schemas.openxmlformats.org/officeDocument/2006/math">
                    <m:r>
                      <m:rPr>
                        <m:sty m:val="p"/>
                      </m:rPr>
                      <a:rPr lang="en-US" altLang="zh-CN" i="1" dirty="0">
                        <a:latin typeface="Cambria Math" panose="02040503050406030204" pitchFamily="18" charset="0"/>
                      </a:rPr>
                      <m:t>x</m:t>
                    </m:r>
                  </m:oMath>
                </a14:m>
                <a:r>
                  <a:rPr lang="zh-CN" altLang="en-US" dirty="0" smtClean="0"/>
                  <a:t>近</a:t>
                </a:r>
                <a:r>
                  <a:rPr lang="zh-CN" altLang="en-US" dirty="0"/>
                  <a:t>似服从</a:t>
                </a:r>
                <a14:m>
                  <m:oMath xmlns:m="http://schemas.openxmlformats.org/officeDocument/2006/math">
                    <m:r>
                      <a:rPr lang="en-US" altLang="zh-CN" i="1" dirty="0" smtClean="0">
                        <a:latin typeface="Cambria Math" panose="02040503050406030204" pitchFamily="18" charset="0"/>
                      </a:rPr>
                      <m:t>𝑝</m:t>
                    </m:r>
                  </m:oMath>
                </a14:m>
                <a:r>
                  <a:rPr lang="zh-CN" altLang="en-US" dirty="0"/>
                  <a:t>分布；并且通过多次</a:t>
                </a:r>
                <a:r>
                  <a:rPr lang="zh-CN" altLang="en-US" dirty="0" smtClean="0"/>
                  <a:t>重复运行</a:t>
                </a:r>
                <a:r>
                  <a:rPr lang="zh-CN" altLang="en-US" dirty="0"/>
                  <a:t>、</a:t>
                </a:r>
                <a:r>
                  <a:rPr lang="zh-CN" altLang="en-US" dirty="0" smtClean="0"/>
                  <a:t>遍历</a:t>
                </a:r>
                <a:r>
                  <a:rPr lang="zh-CN" altLang="en-US" dirty="0"/>
                  <a:t>马尔可夫链</a:t>
                </a:r>
                <a:r>
                  <a:rPr lang="zh-CN" altLang="en-US" dirty="0" smtClean="0"/>
                  <a:t>就</a:t>
                </a:r>
                <a:r>
                  <a:rPr lang="zh-CN" altLang="en-US" dirty="0"/>
                  <a:t>可以取得多个服从该分布的独立同分布样本</a:t>
                </a:r>
                <a:r>
                  <a:rPr lang="zh-CN" altLang="en-US" dirty="0" smtClean="0"/>
                  <a:t>。</a:t>
                </a:r>
                <a:endParaRPr lang="en-US" altLang="zh-CN" dirty="0" smtClean="0"/>
              </a:p>
              <a:p>
                <a:r>
                  <a:rPr lang="zh-CN" altLang="en-US" dirty="0" smtClean="0"/>
                  <a:t>判定马尔可夫链的平稳态：</a:t>
                </a:r>
                <a:endParaRPr lang="en-US" altLang="zh-CN" dirty="0" smtClean="0"/>
              </a:p>
              <a:p>
                <a:pPr lvl="1"/>
                <a:r>
                  <a:rPr lang="zh-CN" altLang="en-US" dirty="0" smtClean="0"/>
                  <a:t>假定马尔可夫链</a:t>
                </a:r>
                <a14:m>
                  <m:oMath xmlns:m="http://schemas.openxmlformats.org/officeDocument/2006/math">
                    <m:r>
                      <a:rPr lang="en-US" altLang="zh-CN" b="0" i="1" smtClean="0">
                        <a:latin typeface="Cambria Math" panose="02040503050406030204" pitchFamily="18" charset="0"/>
                      </a:rPr>
                      <m:t>𝑇</m:t>
                    </m:r>
                  </m:oMath>
                </a14:m>
                <a:r>
                  <a:rPr lang="zh-CN" altLang="en-US" dirty="0" smtClean="0"/>
                  <a:t>的状态转移概率为</a:t>
                </a:r>
                <a14:m>
                  <m:oMath xmlns:m="http://schemas.openxmlformats.org/officeDocument/2006/math">
                    <m:r>
                      <a:rPr lang="en-US" altLang="zh-CN" b="0" i="1" smtClean="0">
                        <a:latin typeface="Cambria Math" panose="02040503050406030204" pitchFamily="18" charset="0"/>
                      </a:rPr>
                      <m:t>𝑇</m:t>
                    </m:r>
                    <m:d>
                      <m:dPr>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m:rPr>
                                <m:sty m:val="p"/>
                              </m:rPr>
                              <a:rPr lang="en-US" altLang="zh-CN" i="1">
                                <a:latin typeface="Cambria Math" panose="02040503050406030204" pitchFamily="18" charset="0"/>
                              </a:rPr>
                              <m:t>x</m:t>
                            </m:r>
                          </m:e>
                          <m:sup>
                            <m:r>
                              <a:rPr lang="en-US" altLang="zh-CN" b="0" i="1" smtClean="0">
                                <a:latin typeface="Cambria Math" panose="02040503050406030204" pitchFamily="18" charset="0"/>
                              </a:rPr>
                              <m:t>′</m:t>
                            </m:r>
                          </m:sup>
                        </m:sSup>
                      </m:e>
                    </m:d>
                    <m:r>
                      <m:rPr>
                        <m:sty m:val="p"/>
                      </m:rPr>
                      <a:rPr lang="en-US" altLang="zh-CN" i="1">
                        <a:latin typeface="Cambria Math" panose="02040503050406030204" pitchFamily="18" charset="0"/>
                      </a:rPr>
                      <m:t>x</m:t>
                    </m:r>
                    <m:r>
                      <a:rPr lang="en-US" altLang="zh-CN" b="0" i="1" smtClean="0">
                        <a:latin typeface="Cambria Math" panose="02040503050406030204" pitchFamily="18" charset="0"/>
                      </a:rPr>
                      <m:t>)</m:t>
                    </m:r>
                  </m:oMath>
                </a14:m>
                <a:r>
                  <a:rPr lang="en-US" altLang="zh-CN" dirty="0" smtClean="0"/>
                  <a:t>, </a:t>
                </a:r>
                <a14:m>
                  <m:oMath xmlns:m="http://schemas.openxmlformats.org/officeDocument/2006/math">
                    <m:r>
                      <a:rPr lang="en-US" altLang="zh-CN" b="0" i="1" smtClean="0">
                        <a:latin typeface="Cambria Math" panose="02040503050406030204" pitchFamily="18" charset="0"/>
                      </a:rPr>
                      <m:t>𝑡</m:t>
                    </m:r>
                  </m:oMath>
                </a14:m>
                <a:r>
                  <a:rPr lang="zh-CN" altLang="en-US" dirty="0" smtClean="0"/>
                  <a:t>时刻状态的分布为</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m:rPr>
                                <m:sty m:val="p"/>
                              </m:rPr>
                              <a:rPr lang="en-US" altLang="zh-CN" i="1">
                                <a:latin typeface="Cambria Math" panose="02040503050406030204" pitchFamily="18" charset="0"/>
                              </a:rPr>
                              <m:t>x</m:t>
                            </m:r>
                          </m:e>
                          <m:sup>
                            <m:r>
                              <m:rPr>
                                <m:sty m:val="p"/>
                              </m:rPr>
                              <a:rPr lang="en-US" altLang="zh-CN" b="0" i="0" smtClean="0">
                                <a:latin typeface="Cambria Math" panose="02040503050406030204" pitchFamily="18" charset="0"/>
                              </a:rPr>
                              <m:t>t</m:t>
                            </m:r>
                          </m:sup>
                        </m:sSup>
                      </m:e>
                    </m:d>
                  </m:oMath>
                </a14:m>
                <a:r>
                  <a:rPr lang="zh-CN" altLang="en-US" dirty="0" smtClean="0"/>
                  <a:t>，则若在某个时刻马尔可夫链满足平稳条件：</a:t>
                </a:r>
                <a:endParaRPr lang="en-US" altLang="zh-CN" dirty="0" smtClean="0"/>
              </a:p>
              <a:p>
                <a:pPr lvl="1"/>
                <a:endParaRPr lang="en-US" altLang="zh-CN" dirty="0"/>
              </a:p>
              <a:p>
                <a:pPr lvl="1"/>
                <a:endParaRPr lang="en-US" altLang="zh-CN" dirty="0" smtClean="0"/>
              </a:p>
              <a:p>
                <a:pPr lvl="1"/>
                <a:r>
                  <a:rPr lang="zh-CN" altLang="en-US" dirty="0" smtClean="0"/>
                  <a:t>则</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m:rPr>
                            <m:sty m:val="p"/>
                          </m:rPr>
                          <a:rPr lang="en-US" altLang="zh-CN" i="1">
                            <a:latin typeface="Cambria Math" panose="02040503050406030204" pitchFamily="18" charset="0"/>
                          </a:rPr>
                          <m:t>x</m:t>
                        </m:r>
                      </m:e>
                    </m:d>
                    <m:r>
                      <a:rPr lang="zh-CN" altLang="en-US" i="1">
                        <a:latin typeface="Cambria Math" panose="02040503050406030204" pitchFamily="18" charset="0"/>
                      </a:rPr>
                      <m:t>是</m:t>
                    </m:r>
                  </m:oMath>
                </a14:m>
                <a:r>
                  <a:rPr lang="zh-CN" altLang="en-US" dirty="0" smtClean="0"/>
                  <a:t>该马尔可夫链的平稳分布，且马尔可夫链在满足该条件时已经收敛到平稳状态</a:t>
                </a:r>
                <a:endParaRPr lang="en-US" altLang="zh-CN" dirty="0"/>
              </a:p>
              <a:p>
                <a:r>
                  <a:rPr lang="en-US" altLang="zh-CN" dirty="0" smtClean="0"/>
                  <a:t>MCMC</a:t>
                </a:r>
                <a:r>
                  <a:rPr lang="zh-CN" altLang="en-US" dirty="0" smtClean="0"/>
                  <a:t>方法先设法构造一条马尔可夫链，使其收敛至平稳分布恰为待估计参数的后验分布，然后通过该马尔可夫链产生样本，用这些样本进行估计</a:t>
                </a:r>
                <a:endParaRPr lang="en-US" altLang="zh-CN" dirty="0" smtClean="0"/>
              </a:p>
              <a:p>
                <a:pPr lvl="1"/>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60350" y="1200149"/>
                <a:ext cx="8616950" cy="5235576"/>
              </a:xfrm>
              <a:blipFill rotWithShape="0">
                <a:blip r:embed="rId3"/>
                <a:stretch>
                  <a:fillRect l="-778" t="-1397" r="-3680"/>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348585544"/>
              </p:ext>
            </p:extLst>
          </p:nvPr>
        </p:nvGraphicFramePr>
        <p:xfrm>
          <a:off x="2446338" y="4064000"/>
          <a:ext cx="4570412" cy="338138"/>
        </p:xfrm>
        <a:graphic>
          <a:graphicData uri="http://schemas.openxmlformats.org/presentationml/2006/ole">
            <mc:AlternateContent xmlns:mc="http://schemas.openxmlformats.org/markup-compatibility/2006">
              <mc:Choice xmlns:v="urn:schemas-microsoft-com:vml" Requires="v">
                <p:oleObj spid="_x0000_s28712" name="Formula" r:id="rId4" imgW="2507040" imgH="185760" progId="Equation.Ribbit">
                  <p:embed/>
                </p:oleObj>
              </mc:Choice>
              <mc:Fallback>
                <p:oleObj name="Formula" r:id="rId4" imgW="2507040" imgH="185760" progId="Equation.Ribbit">
                  <p:embed/>
                  <p:pic>
                    <p:nvPicPr>
                      <p:cNvPr id="0" name=""/>
                      <p:cNvPicPr/>
                      <p:nvPr/>
                    </p:nvPicPr>
                    <p:blipFill>
                      <a:blip r:embed="rId5"/>
                      <a:stretch>
                        <a:fillRect/>
                      </a:stretch>
                    </p:blipFill>
                    <p:spPr>
                      <a:xfrm>
                        <a:off x="2446338" y="4064000"/>
                        <a:ext cx="4570412" cy="338138"/>
                      </a:xfrm>
                      <a:prstGeom prst="rect">
                        <a:avLst/>
                      </a:prstGeom>
                    </p:spPr>
                  </p:pic>
                </p:oleObj>
              </mc:Fallback>
            </mc:AlternateContent>
          </a:graphicData>
        </a:graphic>
      </p:graphicFrame>
    </p:spTree>
    <p:extLst>
      <p:ext uri="{BB962C8B-B14F-4D97-AF65-F5344CB8AC3E}">
        <p14:creationId xmlns:p14="http://schemas.microsoft.com/office/powerpoint/2010/main" val="119070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barn(inVertical)">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1948461148"/>
              </p:ext>
            </p:extLst>
          </p:nvPr>
        </p:nvGraphicFramePr>
        <p:xfrm>
          <a:off x="1307160" y="4208293"/>
          <a:ext cx="6545647" cy="296645"/>
        </p:xfrm>
        <a:graphic>
          <a:graphicData uri="http://schemas.openxmlformats.org/presentationml/2006/ole">
            <mc:AlternateContent xmlns:mc="http://schemas.openxmlformats.org/markup-compatibility/2006">
              <mc:Choice xmlns:v="urn:schemas-microsoft-com:vml" Requires="v">
                <p:oleObj spid="_x0000_s29773" name="Formula" r:id="rId3" imgW="4126320" imgH="186840" progId="Equation.Ribbit">
                  <p:embed/>
                </p:oleObj>
              </mc:Choice>
              <mc:Fallback>
                <p:oleObj name="Formula" r:id="rId3" imgW="4126320" imgH="186840" progId="Equation.Ribbit">
                  <p:embed/>
                  <p:pic>
                    <p:nvPicPr>
                      <p:cNvPr id="0" name=""/>
                      <p:cNvPicPr/>
                      <p:nvPr/>
                    </p:nvPicPr>
                    <p:blipFill>
                      <a:blip r:embed="rId4"/>
                      <a:stretch>
                        <a:fillRect/>
                      </a:stretch>
                    </p:blipFill>
                    <p:spPr>
                      <a:xfrm>
                        <a:off x="1307160" y="4208293"/>
                        <a:ext cx="6545647" cy="296645"/>
                      </a:xfrm>
                      <a:prstGeom prst="rect">
                        <a:avLst/>
                      </a:prstGeom>
                    </p:spPr>
                  </p:pic>
                </p:oleObj>
              </mc:Fallback>
            </mc:AlternateContent>
          </a:graphicData>
        </a:graphic>
      </p:graphicFrame>
      <p:sp>
        <p:nvSpPr>
          <p:cNvPr id="2" name="标题 1"/>
          <p:cNvSpPr>
            <a:spLocks noGrp="1"/>
          </p:cNvSpPr>
          <p:nvPr>
            <p:ph type="title"/>
          </p:nvPr>
        </p:nvSpPr>
        <p:spPr/>
        <p:txBody>
          <a:bodyPr/>
          <a:lstStyle/>
          <a:p>
            <a:r>
              <a:rPr lang="en-US" altLang="zh-CN" dirty="0"/>
              <a:t>Metropolis-Hastings (MH)</a:t>
            </a:r>
            <a:r>
              <a:rPr lang="zh-CN" altLang="en-US" dirty="0"/>
              <a:t>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r>
                  <a:rPr lang="en-US" altLang="zh-CN" dirty="0" smtClean="0"/>
                  <a:t>MCMC</a:t>
                </a:r>
                <a:r>
                  <a:rPr lang="zh-CN" altLang="en-US" dirty="0" smtClean="0"/>
                  <a:t>中如何构造马尔可夫链的转移概率至关重要，不同构造方法产生不同的</a:t>
                </a:r>
                <a:r>
                  <a:rPr lang="en-US" altLang="zh-CN" dirty="0" smtClean="0"/>
                  <a:t>MCMC</a:t>
                </a:r>
                <a:r>
                  <a:rPr lang="zh-CN" altLang="en-US" dirty="0" smtClean="0"/>
                  <a:t>算法。</a:t>
                </a:r>
                <a:endParaRPr lang="en-US" altLang="zh-CN" dirty="0" smtClean="0"/>
              </a:p>
              <a:p>
                <a:r>
                  <a:rPr lang="en-US" altLang="zh-CN" dirty="0" smtClean="0"/>
                  <a:t>Metropolis-Hastings </a:t>
                </a:r>
                <a:r>
                  <a:rPr lang="en-US" altLang="zh-CN" dirty="0"/>
                  <a:t>(MH)</a:t>
                </a:r>
                <a:r>
                  <a:rPr lang="zh-CN" altLang="en-US" dirty="0"/>
                  <a:t>算法是</a:t>
                </a:r>
                <a:r>
                  <a:rPr lang="en-US" altLang="zh-CN" dirty="0"/>
                  <a:t>MCMC</a:t>
                </a:r>
                <a:r>
                  <a:rPr lang="zh-CN" altLang="en-US" dirty="0"/>
                  <a:t>（</a:t>
                </a:r>
                <a:r>
                  <a:rPr lang="en-US" altLang="zh-CN" dirty="0"/>
                  <a:t>Markov Chain Monte Carlo</a:t>
                </a:r>
                <a:r>
                  <a:rPr lang="zh-CN" altLang="en-US" dirty="0"/>
                  <a:t>）算法的代表之一</a:t>
                </a:r>
                <a:r>
                  <a:rPr lang="zh-CN" altLang="en-US" dirty="0" smtClean="0"/>
                  <a:t>。基于“拒绝采样”逼近平稳分布。</a:t>
                </a:r>
                <a:endParaRPr lang="en-US" altLang="zh-CN" dirty="0" smtClean="0"/>
              </a:p>
              <a:p>
                <a:pPr lvl="1"/>
                <a:r>
                  <a:rPr lang="zh-CN" altLang="en-US" dirty="0" smtClean="0"/>
                  <a:t>算法每次根据上一轮采样结果</a:t>
                </a:r>
                <a14:m>
                  <m:oMath xmlns:m="http://schemas.openxmlformats.org/officeDocument/2006/math">
                    <m:sSup>
                      <m:sSupPr>
                        <m:ctrlPr>
                          <a:rPr lang="en-US" altLang="zh-CN" b="0" i="1" dirty="0" smtClean="0">
                            <a:latin typeface="Cambria Math" panose="02040503050406030204" pitchFamily="18" charset="0"/>
                          </a:rPr>
                        </m:ctrlPr>
                      </m:sSupPr>
                      <m:e>
                        <m:r>
                          <m:rPr>
                            <m:sty m:val="p"/>
                          </m:rPr>
                          <a:rPr lang="en-US" altLang="zh-CN" i="1" dirty="0">
                            <a:latin typeface="Cambria Math" panose="02040503050406030204" pitchFamily="18" charset="0"/>
                          </a:rPr>
                          <m:t>x</m:t>
                        </m:r>
                      </m:e>
                      <m:sup>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p>
                    </m:sSup>
                    <m:r>
                      <a:rPr lang="zh-CN" altLang="en-US" i="1" dirty="0">
                        <a:latin typeface="Cambria Math" panose="02040503050406030204" pitchFamily="18" charset="0"/>
                      </a:rPr>
                      <m:t>来</m:t>
                    </m:r>
                  </m:oMath>
                </a14:m>
                <a:r>
                  <a:rPr lang="zh-CN" altLang="en-US" dirty="0" smtClean="0"/>
                  <a:t>采样获得候选状态样本</a:t>
                </a:r>
                <a14:m>
                  <m:oMath xmlns:m="http://schemas.openxmlformats.org/officeDocument/2006/math">
                    <m:sSup>
                      <m:sSupPr>
                        <m:ctrlPr>
                          <a:rPr lang="en-US" altLang="zh-CN" b="0" i="1" dirty="0" smtClean="0">
                            <a:latin typeface="Cambria Math" panose="02040503050406030204" pitchFamily="18" charset="0"/>
                          </a:rPr>
                        </m:ctrlPr>
                      </m:sSupPr>
                      <m:e>
                        <m:r>
                          <m:rPr>
                            <m:sty m:val="p"/>
                          </m:rPr>
                          <a:rPr lang="en-US" altLang="zh-CN" i="1" dirty="0">
                            <a:latin typeface="Cambria Math" panose="02040503050406030204" pitchFamily="18" charset="0"/>
                          </a:rPr>
                          <m:t>x</m:t>
                        </m:r>
                      </m:e>
                      <m:sup>
                        <m:r>
                          <a:rPr lang="en-US" altLang="zh-CN" b="0" i="1" dirty="0" smtClean="0">
                            <a:latin typeface="Cambria Math" panose="02040503050406030204" pitchFamily="18" charset="0"/>
                          </a:rPr>
                          <m:t>∗</m:t>
                        </m:r>
                      </m:sup>
                    </m:sSup>
                    <m:r>
                      <a:rPr lang="zh-CN" altLang="en-US" i="1" dirty="0">
                        <a:latin typeface="Cambria Math" panose="02040503050406030204" pitchFamily="18" charset="0"/>
                      </a:rPr>
                      <m:t>，</m:t>
                    </m:r>
                  </m:oMath>
                </a14:m>
                <a:r>
                  <a:rPr lang="zh-CN" altLang="en-US" dirty="0" smtClean="0"/>
                  <a:t>但这个样本会以一定概率被拒绝</a:t>
                </a:r>
                <a:endParaRPr lang="en-US" altLang="zh-CN" dirty="0" smtClean="0"/>
              </a:p>
              <a:p>
                <a:pPr lvl="1"/>
                <a:r>
                  <a:rPr lang="zh-CN" altLang="en-US" dirty="0" smtClean="0"/>
                  <a:t>若</a:t>
                </a:r>
                <a:r>
                  <a:rPr lang="zh-CN" altLang="en-US" i="0" dirty="0" smtClean="0">
                    <a:latin typeface="+mj-lt"/>
                  </a:rPr>
                  <a:t>从状态</a:t>
                </a:r>
                <a14:m>
                  <m:oMath xmlns:m="http://schemas.openxmlformats.org/officeDocument/2006/math">
                    <m:sSup>
                      <m:sSupPr>
                        <m:ctrlPr>
                          <a:rPr lang="en-US" altLang="zh-CN" i="1" dirty="0">
                            <a:latin typeface="Cambria Math" panose="02040503050406030204" pitchFamily="18" charset="0"/>
                          </a:rPr>
                        </m:ctrlPr>
                      </m:sSupPr>
                      <m:e>
                        <m:r>
                          <m:rPr>
                            <m:sty m:val="p"/>
                          </m:rPr>
                          <a:rPr lang="en-US" altLang="zh-CN" i="1" dirty="0">
                            <a:latin typeface="Cambria Math" panose="02040503050406030204" pitchFamily="18" charset="0"/>
                          </a:rPr>
                          <m:t>x</m:t>
                        </m:r>
                      </m:e>
                      <m:sup>
                        <m:r>
                          <a:rPr lang="en-US" altLang="zh-CN" i="1" dirty="0">
                            <a:latin typeface="Cambria Math" panose="02040503050406030204" pitchFamily="18" charset="0"/>
                          </a:rPr>
                          <m:t>𝑡</m:t>
                        </m:r>
                        <m:r>
                          <a:rPr lang="en-US" altLang="zh-CN" i="1" dirty="0">
                            <a:latin typeface="Cambria Math" panose="02040503050406030204" pitchFamily="18" charset="0"/>
                          </a:rPr>
                          <m:t>−1</m:t>
                        </m:r>
                      </m:sup>
                    </m:sSup>
                  </m:oMath>
                </a14:m>
                <a:r>
                  <a:rPr lang="zh-CN" altLang="en-US" i="0" dirty="0" smtClean="0">
                    <a:latin typeface="+mj-lt"/>
                  </a:rPr>
                  <a:t>到状态</a:t>
                </a:r>
                <a14:m>
                  <m:oMath xmlns:m="http://schemas.openxmlformats.org/officeDocument/2006/math">
                    <m:sSup>
                      <m:sSupPr>
                        <m:ctrlPr>
                          <a:rPr lang="en-US" altLang="zh-CN" i="1" dirty="0">
                            <a:latin typeface="Cambria Math" panose="02040503050406030204" pitchFamily="18" charset="0"/>
                          </a:rPr>
                        </m:ctrlPr>
                      </m:sSupPr>
                      <m:e>
                        <m:r>
                          <m:rPr>
                            <m:sty m:val="p"/>
                          </m:rPr>
                          <a:rPr lang="en-US" altLang="zh-CN" i="1" dirty="0">
                            <a:latin typeface="Cambria Math" panose="02040503050406030204" pitchFamily="18" charset="0"/>
                          </a:rPr>
                          <m:t>x</m:t>
                        </m:r>
                      </m:e>
                      <m:sup>
                        <m:r>
                          <a:rPr lang="en-US" altLang="zh-CN" i="1" dirty="0">
                            <a:latin typeface="Cambria Math" panose="02040503050406030204" pitchFamily="18" charset="0"/>
                          </a:rPr>
                          <m:t>∗</m:t>
                        </m:r>
                      </m:sup>
                    </m:sSup>
                  </m:oMath>
                </a14:m>
                <a:r>
                  <a:rPr lang="zh-CN" altLang="en-US" dirty="0" smtClean="0"/>
                  <a:t>的转移概率为</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sSup>
                          <m:sSupPr>
                            <m:ctrlPr>
                              <a:rPr lang="en-US" altLang="zh-CN" i="1" dirty="0">
                                <a:latin typeface="Cambria Math" panose="02040503050406030204" pitchFamily="18" charset="0"/>
                              </a:rPr>
                            </m:ctrlPr>
                          </m:sSupPr>
                          <m:e>
                            <m:r>
                              <m:rPr>
                                <m:sty m:val="p"/>
                              </m:rPr>
                              <a:rPr lang="en-US" altLang="zh-CN" i="1" dirty="0">
                                <a:latin typeface="Cambria Math" panose="02040503050406030204" pitchFamily="18" charset="0"/>
                              </a:rPr>
                              <m:t>x</m:t>
                            </m:r>
                          </m:e>
                          <m:sup>
                            <m:r>
                              <a:rPr lang="en-US" altLang="zh-CN" i="1" dirty="0">
                                <a:latin typeface="Cambria Math" panose="02040503050406030204" pitchFamily="18" charset="0"/>
                              </a:rPr>
                              <m:t>∗</m:t>
                            </m:r>
                          </m:sup>
                        </m:sSup>
                      </m:e>
                      <m:e>
                        <m:sSup>
                          <m:sSupPr>
                            <m:ctrlPr>
                              <a:rPr lang="en-US" altLang="zh-CN" i="1" dirty="0">
                                <a:latin typeface="Cambria Math" panose="02040503050406030204" pitchFamily="18" charset="0"/>
                              </a:rPr>
                            </m:ctrlPr>
                          </m:sSupPr>
                          <m:e>
                            <m:r>
                              <m:rPr>
                                <m:sty m:val="p"/>
                              </m:rPr>
                              <a:rPr lang="en-US" altLang="zh-CN" i="1" dirty="0">
                                <a:latin typeface="Cambria Math" panose="02040503050406030204" pitchFamily="18" charset="0"/>
                              </a:rPr>
                              <m:t>x</m:t>
                            </m:r>
                          </m:e>
                          <m:sup>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p>
                        </m:sSup>
                      </m:e>
                    </m:d>
                    <m:r>
                      <a:rPr lang="en-US" altLang="zh-CN" b="0" i="1" dirty="0" smtClean="0">
                        <a:latin typeface="Cambria Math" panose="02040503050406030204" pitchFamily="18" charset="0"/>
                      </a:rPr>
                      <m:t>𝐴</m:t>
                    </m:r>
                    <m:d>
                      <m:dPr>
                        <m:ctrlPr>
                          <a:rPr lang="en-US" altLang="zh-CN" i="1">
                            <a:latin typeface="Cambria Math" panose="02040503050406030204" pitchFamily="18" charset="0"/>
                          </a:rPr>
                        </m:ctrlPr>
                      </m:dPr>
                      <m:e>
                        <m:sSup>
                          <m:sSupPr>
                            <m:ctrlPr>
                              <a:rPr lang="en-US" altLang="zh-CN" i="1" dirty="0">
                                <a:latin typeface="Cambria Math" panose="02040503050406030204" pitchFamily="18" charset="0"/>
                              </a:rPr>
                            </m:ctrlPr>
                          </m:sSupPr>
                          <m:e>
                            <m:r>
                              <m:rPr>
                                <m:sty m:val="p"/>
                              </m:rPr>
                              <a:rPr lang="en-US" altLang="zh-CN" i="1" dirty="0">
                                <a:latin typeface="Cambria Math" panose="02040503050406030204" pitchFamily="18" charset="0"/>
                              </a:rPr>
                              <m:t>x</m:t>
                            </m:r>
                          </m:e>
                          <m:sup>
                            <m:r>
                              <a:rPr lang="en-US" altLang="zh-CN" i="1" dirty="0">
                                <a:latin typeface="Cambria Math" panose="02040503050406030204" pitchFamily="18" charset="0"/>
                              </a:rPr>
                              <m:t>∗</m:t>
                            </m:r>
                          </m:sup>
                        </m:sSup>
                      </m:e>
                      <m:e>
                        <m:sSup>
                          <m:sSupPr>
                            <m:ctrlPr>
                              <a:rPr lang="en-US" altLang="zh-CN" i="1" dirty="0">
                                <a:latin typeface="Cambria Math" panose="02040503050406030204" pitchFamily="18" charset="0"/>
                              </a:rPr>
                            </m:ctrlPr>
                          </m:sSupPr>
                          <m:e>
                            <m:r>
                              <m:rPr>
                                <m:sty m:val="p"/>
                              </m:rPr>
                              <a:rPr lang="en-US" altLang="zh-CN" i="1" dirty="0">
                                <a:latin typeface="Cambria Math" panose="02040503050406030204" pitchFamily="18" charset="0"/>
                              </a:rPr>
                              <m:t>x</m:t>
                            </m:r>
                          </m:e>
                          <m:sup>
                            <m:r>
                              <a:rPr lang="en-US" altLang="zh-CN" i="1" dirty="0">
                                <a:latin typeface="Cambria Math" panose="02040503050406030204" pitchFamily="18" charset="0"/>
                              </a:rPr>
                              <m:t>𝑡</m:t>
                            </m:r>
                            <m:r>
                              <a:rPr lang="en-US" altLang="zh-CN" i="1" dirty="0">
                                <a:latin typeface="Cambria Math" panose="02040503050406030204" pitchFamily="18" charset="0"/>
                              </a:rPr>
                              <m:t>−1</m:t>
                            </m:r>
                          </m:sup>
                        </m:sSup>
                      </m:e>
                    </m:d>
                  </m:oMath>
                </a14:m>
                <a:r>
                  <a:rPr lang="en-US" altLang="zh-CN" dirty="0" smtClean="0"/>
                  <a:t>, </a:t>
                </a:r>
                <a14:m>
                  <m:oMath xmlns:m="http://schemas.openxmlformats.org/officeDocument/2006/math">
                    <m:sSup>
                      <m:sSupPr>
                        <m:ctrlPr>
                          <a:rPr lang="en-US" altLang="zh-CN" i="1" dirty="0">
                            <a:latin typeface="Cambria Math" panose="02040503050406030204" pitchFamily="18" charset="0"/>
                          </a:rPr>
                        </m:ctrlPr>
                      </m:sSupPr>
                      <m:e>
                        <m:r>
                          <m:rPr>
                            <m:sty m:val="p"/>
                          </m:rPr>
                          <a:rPr lang="en-US" altLang="zh-CN" i="1" dirty="0">
                            <a:latin typeface="Cambria Math" panose="02040503050406030204" pitchFamily="18" charset="0"/>
                          </a:rPr>
                          <m:t>x</m:t>
                        </m:r>
                      </m:e>
                      <m:sup>
                        <m:r>
                          <a:rPr lang="en-US" altLang="zh-CN" i="1" dirty="0">
                            <a:latin typeface="Cambria Math" panose="02040503050406030204" pitchFamily="18" charset="0"/>
                          </a:rPr>
                          <m:t>∗</m:t>
                        </m:r>
                      </m:sup>
                    </m:sSup>
                    <m:r>
                      <a:rPr lang="zh-CN" altLang="en-US" i="1" dirty="0">
                        <a:latin typeface="Cambria Math" panose="02040503050406030204" pitchFamily="18" charset="0"/>
                      </a:rPr>
                      <m:t>最终</m:t>
                    </m:r>
                  </m:oMath>
                </a14:m>
                <a:r>
                  <a:rPr lang="zh-CN" altLang="en-US" dirty="0" smtClean="0"/>
                  <a:t>收敛到平稳状态，则：</a:t>
                </a:r>
                <a:endParaRPr lang="en-US" altLang="zh-CN" dirty="0" smtClean="0"/>
              </a:p>
              <a:p>
                <a:pPr marL="0" indent="0">
                  <a:buNone/>
                </a:pPr>
                <a:endParaRPr lang="en-US" altLang="zh-CN" b="1" dirty="0" smtClean="0">
                  <a:solidFill>
                    <a:srgbClr val="FF0000"/>
                  </a:solidFill>
                  <a:latin typeface="微软雅黑" panose="020B0503020204020204" pitchFamily="34" charset="-122"/>
                  <a:ea typeface="微软雅黑" panose="020B0503020204020204" pitchFamily="34" charset="-122"/>
                </a:endParaRPr>
              </a:p>
              <a:p>
                <a:pPr marL="0" indent="0">
                  <a:buNone/>
                </a:pPr>
                <a:endParaRPr lang="en-US" altLang="zh-CN" b="1" dirty="0">
                  <a:solidFill>
                    <a:srgbClr val="FF0000"/>
                  </a:solidFill>
                  <a:latin typeface="微软雅黑" panose="020B0503020204020204" pitchFamily="34" charset="-122"/>
                  <a:ea typeface="微软雅黑" panose="020B0503020204020204" pitchFamily="34" charset="-122"/>
                </a:endParaRPr>
              </a:p>
              <a:p>
                <a:pPr marL="0" indent="0">
                  <a:buNone/>
                </a:pPr>
                <a:endParaRPr lang="en-US" altLang="zh-CN" b="1" dirty="0" smtClean="0">
                  <a:solidFill>
                    <a:srgbClr val="FF0000"/>
                  </a:solidFill>
                  <a:latin typeface="微软雅黑" panose="020B0503020204020204" pitchFamily="34" charset="-122"/>
                  <a:ea typeface="微软雅黑" panose="020B0503020204020204" pitchFamily="34" charset="-122"/>
                </a:endParaRPr>
              </a:p>
              <a:p>
                <a:pPr marL="800100" lvl="1" indent="-342900"/>
                <a:r>
                  <a:rPr lang="zh-CN" altLang="en-US" dirty="0" smtClean="0">
                    <a:latin typeface="微软雅黑" panose="020B0503020204020204" pitchFamily="34" charset="-122"/>
                    <a:ea typeface="微软雅黑" panose="020B0503020204020204" pitchFamily="34" charset="-122"/>
                  </a:rPr>
                  <a:t>为达到平稳状态，只需将接受率设置为：</a:t>
                </a:r>
                <a:endParaRPr lang="en-US" altLang="zh-CN" dirty="0" smtClean="0">
                  <a:latin typeface="微软雅黑" panose="020B0503020204020204" pitchFamily="34" charset="-122"/>
                  <a:ea typeface="微软雅黑" panose="020B0503020204020204" pitchFamily="34"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5"/>
                <a:stretch>
                  <a:fillRect l="-778" t="-1607" r="-778"/>
                </a:stretch>
              </a:blipFill>
            </p:spPr>
            <p:txBody>
              <a:bodyPr/>
              <a:lstStyle/>
              <a:p>
                <a:r>
                  <a:rPr lang="zh-CN" altLang="en-US">
                    <a:noFill/>
                  </a:rPr>
                  <a:t> </a:t>
                </a:r>
              </a:p>
            </p:txBody>
          </p:sp>
        </mc:Fallback>
      </mc:AlternateContent>
      <p:sp>
        <p:nvSpPr>
          <p:cNvPr id="7" name="文本框 6"/>
          <p:cNvSpPr txBox="1"/>
          <p:nvPr/>
        </p:nvSpPr>
        <p:spPr>
          <a:xfrm>
            <a:off x="2048893" y="4181475"/>
            <a:ext cx="1292224" cy="342900"/>
          </a:xfrm>
          <a:prstGeom prst="rect">
            <a:avLst/>
          </a:prstGeom>
          <a:noFill/>
          <a:ln w="38100">
            <a:solidFill>
              <a:srgbClr val="C0000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endParaRPr lang="zh-CN" altLang="en-US" sz="2000" dirty="0">
              <a:solidFill>
                <a:srgbClr val="C00000"/>
              </a:solidFill>
            </a:endParaRPr>
          </a:p>
        </p:txBody>
      </p:sp>
      <p:cxnSp>
        <p:nvCxnSpPr>
          <p:cNvPr id="8" name="曲线连接符 7"/>
          <p:cNvCxnSpPr>
            <a:endCxn id="7" idx="0"/>
          </p:cNvCxnSpPr>
          <p:nvPr/>
        </p:nvCxnSpPr>
        <p:spPr>
          <a:xfrm rot="10800000" flipV="1">
            <a:off x="2695005" y="3843677"/>
            <a:ext cx="991170" cy="337798"/>
          </a:xfrm>
          <a:prstGeom prst="curvedConnector2">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341118" y="4171950"/>
            <a:ext cx="1202308" cy="352425"/>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endParaRPr lang="zh-CN" altLang="en-US" sz="2000" dirty="0">
              <a:solidFill>
                <a:srgbClr val="C00000"/>
              </a:solidFill>
            </a:endParaRPr>
          </a:p>
        </p:txBody>
      </p:sp>
      <p:cxnSp>
        <p:nvCxnSpPr>
          <p:cNvPr id="10" name="曲线连接符 9"/>
          <p:cNvCxnSpPr>
            <a:endCxn id="9" idx="2"/>
          </p:cNvCxnSpPr>
          <p:nvPr/>
        </p:nvCxnSpPr>
        <p:spPr>
          <a:xfrm rot="10800000">
            <a:off x="3942273" y="4524376"/>
            <a:ext cx="505903" cy="390525"/>
          </a:xfrm>
          <a:prstGeom prst="curvedConnector2">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662872" y="3659011"/>
            <a:ext cx="2262158" cy="369332"/>
          </a:xfrm>
          <a:prstGeom prst="rect">
            <a:avLst/>
          </a:prstGeom>
        </p:spPr>
        <p:txBody>
          <a:bodyPr wrap="none">
            <a:spAutoFit/>
          </a:bodyPr>
          <a:lstStyle/>
          <a:p>
            <a:r>
              <a:rPr lang="zh-CN" altLang="en-US" dirty="0">
                <a:solidFill>
                  <a:srgbClr val="C00000"/>
                </a:solidFill>
              </a:rPr>
              <a:t>用户给定的先验概率</a:t>
            </a:r>
          </a:p>
        </p:txBody>
      </p:sp>
      <mc:AlternateContent xmlns:mc="http://schemas.openxmlformats.org/markup-compatibility/2006" xmlns:a14="http://schemas.microsoft.com/office/drawing/2010/main">
        <mc:Choice Requires="a14">
          <p:sp>
            <p:nvSpPr>
              <p:cNvPr id="17" name="矩形 16"/>
              <p:cNvSpPr/>
              <p:nvPr/>
            </p:nvSpPr>
            <p:spPr>
              <a:xfrm>
                <a:off x="4543426" y="4730236"/>
                <a:ext cx="1782219" cy="369332"/>
              </a:xfrm>
              <a:prstGeom prst="rect">
                <a:avLst/>
              </a:prstGeom>
            </p:spPr>
            <p:txBody>
              <a:bodyPr wrap="none">
                <a:spAutoFit/>
              </a:bodyPr>
              <a:lstStyle/>
              <a:p>
                <a14:m>
                  <m:oMath xmlns:m="http://schemas.openxmlformats.org/officeDocument/2006/math">
                    <m:sSup>
                      <m:sSupPr>
                        <m:ctrlPr>
                          <a:rPr lang="en-US" altLang="zh-CN" i="1" dirty="0" smtClean="0">
                            <a:solidFill>
                              <a:srgbClr val="0070C0"/>
                            </a:solidFill>
                            <a:latin typeface="Cambria Math" panose="02040503050406030204" pitchFamily="18" charset="0"/>
                          </a:rPr>
                        </m:ctrlPr>
                      </m:sSupPr>
                      <m:e>
                        <m:r>
                          <m:rPr>
                            <m:sty m:val="p"/>
                          </m:rPr>
                          <a:rPr lang="en-US" altLang="zh-CN" i="1" dirty="0">
                            <a:solidFill>
                              <a:srgbClr val="0070C0"/>
                            </a:solidFill>
                            <a:latin typeface="Cambria Math" panose="02040503050406030204" pitchFamily="18" charset="0"/>
                          </a:rPr>
                          <m:t>x</m:t>
                        </m:r>
                      </m:e>
                      <m:sup>
                        <m:r>
                          <a:rPr lang="en-US" altLang="zh-CN" i="1" dirty="0">
                            <a:solidFill>
                              <a:srgbClr val="0070C0"/>
                            </a:solidFill>
                            <a:latin typeface="Cambria Math" panose="02040503050406030204" pitchFamily="18" charset="0"/>
                          </a:rPr>
                          <m:t>∗</m:t>
                        </m:r>
                      </m:sup>
                    </m:sSup>
                  </m:oMath>
                </a14:m>
                <a:r>
                  <a:rPr lang="zh-CN" altLang="en-US" dirty="0" smtClean="0">
                    <a:solidFill>
                      <a:srgbClr val="0070C0"/>
                    </a:solidFill>
                  </a:rPr>
                  <a:t>被接受的概率</a:t>
                </a:r>
                <a:endParaRPr lang="zh-CN" altLang="en-US" dirty="0">
                  <a:solidFill>
                    <a:srgbClr val="0070C0"/>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4543426" y="4730236"/>
                <a:ext cx="1782219" cy="369332"/>
              </a:xfrm>
              <a:prstGeom prst="rect">
                <a:avLst/>
              </a:prstGeom>
              <a:blipFill rotWithShape="0">
                <a:blip r:embed="rId6"/>
                <a:stretch>
                  <a:fillRect t="-9836" r="-3072" b="-24590"/>
                </a:stretch>
              </a:blipFill>
            </p:spPr>
            <p:txBody>
              <a:bodyPr/>
              <a:lstStyle/>
              <a:p>
                <a:r>
                  <a:rPr lang="zh-CN" altLang="en-US">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2086239629"/>
              </p:ext>
            </p:extLst>
          </p:nvPr>
        </p:nvGraphicFramePr>
        <p:xfrm>
          <a:off x="1992421" y="5495750"/>
          <a:ext cx="4911509" cy="593562"/>
        </p:xfrm>
        <a:graphic>
          <a:graphicData uri="http://schemas.openxmlformats.org/presentationml/2006/ole">
            <mc:AlternateContent xmlns:mc="http://schemas.openxmlformats.org/markup-compatibility/2006">
              <mc:Choice xmlns:v="urn:schemas-microsoft-com:vml" Requires="v">
                <p:oleObj spid="_x0000_s29774" name="Formula" r:id="rId7" imgW="2493360" imgH="301320" progId="Equation.Ribbit">
                  <p:embed/>
                </p:oleObj>
              </mc:Choice>
              <mc:Fallback>
                <p:oleObj name="Formula" r:id="rId7" imgW="2493360" imgH="301320" progId="Equation.Ribbit">
                  <p:embed/>
                  <p:pic>
                    <p:nvPicPr>
                      <p:cNvPr id="0" name=""/>
                      <p:cNvPicPr/>
                      <p:nvPr/>
                    </p:nvPicPr>
                    <p:blipFill>
                      <a:blip r:embed="rId8"/>
                      <a:stretch>
                        <a:fillRect/>
                      </a:stretch>
                    </p:blipFill>
                    <p:spPr>
                      <a:xfrm>
                        <a:off x="1992421" y="5495750"/>
                        <a:ext cx="4911509" cy="593562"/>
                      </a:xfrm>
                      <a:prstGeom prst="rect">
                        <a:avLst/>
                      </a:prstGeom>
                    </p:spPr>
                  </p:pic>
                </p:oleObj>
              </mc:Fallback>
            </mc:AlternateContent>
          </a:graphicData>
        </a:graphic>
      </p:graphicFrame>
    </p:spTree>
    <p:extLst>
      <p:ext uri="{BB962C8B-B14F-4D97-AF65-F5344CB8AC3E}">
        <p14:creationId xmlns:p14="http://schemas.microsoft.com/office/powerpoint/2010/main" val="410879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2" presetClass="entr" presetSubtype="4"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6" grpId="0"/>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Metropolis-Hastings (MH)</a:t>
            </a:r>
            <a:r>
              <a:rPr lang="zh-CN" altLang="en-US" dirty="0"/>
              <a:t>算法</a:t>
            </a:r>
          </a:p>
        </p:txBody>
      </p:sp>
      <p:pic>
        <p:nvPicPr>
          <p:cNvPr id="4" name="内容占位符 3"/>
          <p:cNvPicPr>
            <a:picLocks noGrp="1" noChangeAspect="1"/>
          </p:cNvPicPr>
          <p:nvPr>
            <p:ph idx="1"/>
          </p:nvPr>
        </p:nvPicPr>
        <p:blipFill>
          <a:blip r:embed="rId2"/>
          <a:stretch>
            <a:fillRect/>
          </a:stretch>
        </p:blipFill>
        <p:spPr>
          <a:xfrm>
            <a:off x="998211" y="958850"/>
            <a:ext cx="6410978" cy="5211573"/>
          </a:xfrm>
          <a:prstGeom prst="rect">
            <a:avLst/>
          </a:prstGeom>
        </p:spPr>
      </p:pic>
    </p:spTree>
    <p:extLst>
      <p:ext uri="{BB962C8B-B14F-4D97-AF65-F5344CB8AC3E}">
        <p14:creationId xmlns:p14="http://schemas.microsoft.com/office/powerpoint/2010/main" val="42478798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吉布斯采样</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sz="2400" dirty="0" smtClean="0"/>
                  <a:t>吉布斯采样</a:t>
                </a:r>
                <a:r>
                  <a:rPr lang="en-US" altLang="zh-CN" sz="2400" dirty="0" smtClean="0"/>
                  <a:t>(Gibbs sampling</a:t>
                </a:r>
                <a:r>
                  <a:rPr lang="zh-CN" altLang="en-US" sz="2400" dirty="0" smtClean="0"/>
                  <a:t>）被视为</a:t>
                </a:r>
                <a:r>
                  <a:rPr lang="en-US" altLang="zh-CN" sz="2400" dirty="0" smtClean="0"/>
                  <a:t>MH</a:t>
                </a:r>
                <a:r>
                  <a:rPr lang="zh-CN" altLang="en-US" sz="2400" dirty="0" smtClean="0"/>
                  <a:t>算法的特例，也使用马尔可夫链获取样本，平稳分布也是</a:t>
                </a:r>
                <a14:m>
                  <m:oMath xmlns:m="http://schemas.openxmlformats.org/officeDocument/2006/math">
                    <m:r>
                      <a:rPr lang="en-US" altLang="zh-CN" sz="2400" b="0" i="1" smtClean="0">
                        <a:latin typeface="Cambria Math" panose="02040503050406030204" pitchFamily="18" charset="0"/>
                      </a:rPr>
                      <m:t>𝑝</m:t>
                    </m:r>
                    <m:d>
                      <m:dPr>
                        <m:ctrlPr>
                          <a:rPr lang="en-US" altLang="zh-CN" sz="2400" b="0" i="1" smtClean="0">
                            <a:latin typeface="Cambria Math" panose="02040503050406030204" pitchFamily="18" charset="0"/>
                          </a:rPr>
                        </m:ctrlPr>
                      </m:dPr>
                      <m:e>
                        <m:r>
                          <m:rPr>
                            <m:sty m:val="p"/>
                          </m:rPr>
                          <a:rPr lang="en-US" altLang="zh-CN" sz="2400" i="1">
                            <a:latin typeface="Cambria Math" panose="02040503050406030204" pitchFamily="18" charset="0"/>
                          </a:rPr>
                          <m:t>x</m:t>
                        </m:r>
                      </m:e>
                    </m:d>
                  </m:oMath>
                </a14:m>
                <a:endParaRPr lang="en-US" altLang="zh-CN" sz="2400" dirty="0" smtClean="0"/>
              </a:p>
              <a:p>
                <a:r>
                  <a:rPr lang="zh-CN" altLang="en-US" sz="2400" dirty="0"/>
                  <a:t>具</a:t>
                </a:r>
                <a:r>
                  <a:rPr lang="zh-CN" altLang="en-US" sz="2400" dirty="0" smtClean="0"/>
                  <a:t>体来说，假定文本为</a:t>
                </a:r>
                <a14:m>
                  <m:oMath xmlns:m="http://schemas.openxmlformats.org/officeDocument/2006/math">
                    <m:sSub>
                      <m:sSubPr>
                        <m:ctrlPr>
                          <a:rPr lang="en-US" altLang="zh-CN" sz="2400" i="1" dirty="0">
                            <a:latin typeface="Cambria Math" panose="02040503050406030204" pitchFamily="18" charset="0"/>
                            <a:ea typeface="微软雅黑" panose="020B0503020204020204" pitchFamily="34" charset="-122"/>
                          </a:rPr>
                        </m:ctrlPr>
                      </m:sSubPr>
                      <m:e>
                        <m:r>
                          <m:rPr>
                            <m:sty m:val="p"/>
                          </m:rPr>
                          <a:rPr lang="en-US" altLang="zh-CN" sz="2400" i="1" dirty="0">
                            <a:latin typeface="Cambria Math" panose="02040503050406030204" pitchFamily="18" charset="0"/>
                            <a:ea typeface="微软雅黑" panose="020B0503020204020204" pitchFamily="34" charset="-122"/>
                          </a:rPr>
                          <m:t>x</m:t>
                        </m:r>
                      </m:e>
                      <m:sub>
                        <m:r>
                          <a:rPr lang="en-US" altLang="zh-CN" sz="2400" dirty="0">
                            <a:latin typeface="Cambria Math" panose="02040503050406030204" pitchFamily="18" charset="0"/>
                            <a:ea typeface="微软雅黑" panose="020B0503020204020204" pitchFamily="34" charset="-122"/>
                          </a:rPr>
                          <m:t>1</m:t>
                        </m:r>
                      </m:sub>
                    </m:sSub>
                    <m:r>
                      <a:rPr lang="en-US" altLang="zh-CN" sz="2400" dirty="0">
                        <a:latin typeface="Cambria Math" panose="02040503050406030204" pitchFamily="18" charset="0"/>
                        <a:ea typeface="微软雅黑" panose="020B0503020204020204" pitchFamily="34" charset="-122"/>
                      </a:rPr>
                      <m:t>,</m:t>
                    </m:r>
                    <m:sSub>
                      <m:sSubPr>
                        <m:ctrlPr>
                          <a:rPr lang="en-US" altLang="zh-CN" sz="2400" i="1" dirty="0">
                            <a:latin typeface="Cambria Math" panose="02040503050406030204" pitchFamily="18" charset="0"/>
                            <a:ea typeface="微软雅黑" panose="020B0503020204020204" pitchFamily="34" charset="-122"/>
                          </a:rPr>
                        </m:ctrlPr>
                      </m:sSubPr>
                      <m:e>
                        <m:r>
                          <m:rPr>
                            <m:sty m:val="p"/>
                          </m:rPr>
                          <a:rPr lang="en-US" altLang="zh-CN" sz="2400" i="1" dirty="0">
                            <a:latin typeface="Cambria Math" panose="02040503050406030204" pitchFamily="18" charset="0"/>
                            <a:ea typeface="微软雅黑" panose="020B0503020204020204" pitchFamily="34" charset="-122"/>
                          </a:rPr>
                          <m:t>x</m:t>
                        </m:r>
                      </m:e>
                      <m:sub>
                        <m:r>
                          <a:rPr lang="en-US" altLang="zh-CN" sz="2400" i="1" dirty="0">
                            <a:latin typeface="Cambria Math" panose="02040503050406030204" pitchFamily="18" charset="0"/>
                            <a:ea typeface="微软雅黑" panose="020B0503020204020204" pitchFamily="34" charset="-122"/>
                          </a:rPr>
                          <m:t>2</m:t>
                        </m:r>
                      </m:sub>
                    </m:sSub>
                    <m:r>
                      <a:rPr lang="en-US" altLang="zh-CN" sz="2400" dirty="0">
                        <a:latin typeface="Cambria Math" panose="02040503050406030204" pitchFamily="18" charset="0"/>
                        <a:ea typeface="微软雅黑" panose="020B0503020204020204" pitchFamily="34" charset="-122"/>
                      </a:rPr>
                      <m:t>, …, </m:t>
                    </m:r>
                    <m:sSub>
                      <m:sSubPr>
                        <m:ctrlPr>
                          <a:rPr lang="en-US" altLang="zh-CN" sz="2400" i="1" dirty="0">
                            <a:latin typeface="Cambria Math" panose="02040503050406030204" pitchFamily="18" charset="0"/>
                            <a:ea typeface="微软雅黑" panose="020B0503020204020204" pitchFamily="34" charset="-122"/>
                          </a:rPr>
                        </m:ctrlPr>
                      </m:sSubPr>
                      <m:e>
                        <m:r>
                          <m:rPr>
                            <m:sty m:val="p"/>
                          </m:rPr>
                          <a:rPr lang="en-US" altLang="zh-CN" sz="2400" i="1" dirty="0">
                            <a:latin typeface="Cambria Math" panose="02040503050406030204" pitchFamily="18" charset="0"/>
                            <a:ea typeface="微软雅黑" panose="020B0503020204020204" pitchFamily="34" charset="-122"/>
                          </a:rPr>
                          <m:t>x</m:t>
                        </m:r>
                      </m:e>
                      <m:sub>
                        <m:r>
                          <m:rPr>
                            <m:sty m:val="p"/>
                          </m:rPr>
                          <a:rPr lang="en-US" altLang="zh-CN" sz="2400" i="1" dirty="0">
                            <a:latin typeface="Cambria Math" panose="02040503050406030204" pitchFamily="18" charset="0"/>
                            <a:ea typeface="微软雅黑" panose="020B0503020204020204" pitchFamily="34" charset="-122"/>
                          </a:rPr>
                          <m:t>N</m:t>
                        </m:r>
                      </m:sub>
                    </m:sSub>
                  </m:oMath>
                </a14:m>
                <a:r>
                  <a:rPr lang="en-US" altLang="zh-CN" sz="2400" dirty="0" smtClean="0"/>
                  <a:t>, </a:t>
                </a:r>
                <a:r>
                  <a:rPr lang="zh-CN" altLang="en-US" sz="2400" dirty="0" smtClean="0"/>
                  <a:t>目标分布为</a:t>
                </a:r>
                <a14:m>
                  <m:oMath xmlns:m="http://schemas.openxmlformats.org/officeDocument/2006/math">
                    <m:r>
                      <a:rPr lang="en-US" altLang="zh-CN" sz="2400" b="0" i="1" smtClean="0">
                        <a:latin typeface="Cambria Math" panose="02040503050406030204" pitchFamily="18" charset="0"/>
                      </a:rPr>
                      <m:t>𝑝</m:t>
                    </m:r>
                    <m:d>
                      <m:dPr>
                        <m:ctrlPr>
                          <a:rPr lang="en-US" altLang="zh-CN" sz="2400" b="0" i="1" smtClean="0">
                            <a:latin typeface="Cambria Math" panose="02040503050406030204" pitchFamily="18" charset="0"/>
                          </a:rPr>
                        </m:ctrlPr>
                      </m:dPr>
                      <m:e>
                        <m:r>
                          <m:rPr>
                            <m:sty m:val="p"/>
                          </m:rPr>
                          <a:rPr lang="en-US" altLang="zh-CN" sz="2400" i="1">
                            <a:latin typeface="Cambria Math" panose="02040503050406030204" pitchFamily="18" charset="0"/>
                          </a:rPr>
                          <m:t>x</m:t>
                        </m:r>
                      </m:e>
                    </m:d>
                  </m:oMath>
                </a14:m>
                <a:r>
                  <a:rPr lang="zh-CN" altLang="en-US" sz="2400" b="0" dirty="0" smtClean="0"/>
                  <a:t>，在初始化</a:t>
                </a:r>
                <a14:m>
                  <m:oMath xmlns:m="http://schemas.openxmlformats.org/officeDocument/2006/math">
                    <m:r>
                      <m:rPr>
                        <m:sty m:val="p"/>
                      </m:rPr>
                      <a:rPr lang="en-US" altLang="zh-CN" sz="2400" i="1" dirty="0">
                        <a:latin typeface="Cambria Math" panose="02040503050406030204" pitchFamily="18" charset="0"/>
                      </a:rPr>
                      <m:t>x</m:t>
                    </m:r>
                  </m:oMath>
                </a14:m>
                <a:r>
                  <a:rPr lang="zh-CN" altLang="en-US" sz="2400" b="0" dirty="0" smtClean="0"/>
                  <a:t>的取值后，通过循环下列步骤来完成采样：</a:t>
                </a:r>
                <a:endParaRPr lang="en-US" altLang="zh-CN" sz="2400" b="0" dirty="0" smtClean="0"/>
              </a:p>
              <a:p>
                <a:endParaRPr lang="en-US" altLang="zh-CN" sz="2400" b="0" dirty="0" smtClean="0"/>
              </a:p>
              <a:p>
                <a:pPr lvl="1"/>
                <a:r>
                  <a:rPr lang="en-US" altLang="zh-CN" sz="2400" dirty="0" smtClean="0"/>
                  <a:t>1. </a:t>
                </a:r>
                <a:r>
                  <a:rPr lang="zh-CN" altLang="en-US" sz="2400" dirty="0" smtClean="0"/>
                  <a:t>随机或以某个次序选取某变量</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oMath>
                </a14:m>
                <a:endParaRPr lang="en-US" altLang="zh-CN" sz="2400" dirty="0" smtClean="0"/>
              </a:p>
              <a:p>
                <a:pPr lvl="1"/>
                <a:r>
                  <a:rPr lang="en-US" altLang="zh-CN" sz="2400" dirty="0" smtClean="0"/>
                  <a:t>2. </a:t>
                </a:r>
                <a:r>
                  <a:rPr lang="zh-CN" altLang="en-US" sz="2400" dirty="0"/>
                  <a:t>根</a:t>
                </a:r>
                <a:r>
                  <a:rPr lang="zh-CN" altLang="en-US" sz="2400" dirty="0" smtClean="0"/>
                  <a:t>据</a:t>
                </a:r>
                <a14:m>
                  <m:oMath xmlns:m="http://schemas.openxmlformats.org/officeDocument/2006/math">
                    <m:r>
                      <m:rPr>
                        <m:sty m:val="p"/>
                      </m:rPr>
                      <a:rPr lang="en-US" altLang="zh-CN" sz="2400" i="1" dirty="0">
                        <a:latin typeface="Cambria Math" panose="02040503050406030204" pitchFamily="18" charset="0"/>
                      </a:rPr>
                      <m:t>x</m:t>
                    </m:r>
                    <m:r>
                      <a:rPr lang="zh-CN" altLang="en-US" sz="2400" i="1" dirty="0" smtClean="0">
                        <a:latin typeface="Cambria Math" panose="02040503050406030204" pitchFamily="18" charset="0"/>
                      </a:rPr>
                      <m:t>中</m:t>
                    </m:r>
                  </m:oMath>
                </a14:m>
                <a:r>
                  <a:rPr lang="zh-CN" altLang="en-US" sz="2400" dirty="0" smtClean="0"/>
                  <a:t>除</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𝑥</m:t>
                        </m:r>
                      </m:e>
                      <m:sub>
                        <m:r>
                          <a:rPr lang="en-US" altLang="zh-CN" sz="2400" b="0" i="1" dirty="0" smtClean="0">
                            <a:latin typeface="Cambria Math" panose="02040503050406030204" pitchFamily="18" charset="0"/>
                          </a:rPr>
                          <m:t>𝑖</m:t>
                        </m:r>
                      </m:sub>
                    </m:sSub>
                    <m:r>
                      <a:rPr lang="zh-CN" altLang="en-US" sz="2400" i="1" dirty="0">
                        <a:latin typeface="Cambria Math" panose="02040503050406030204" pitchFamily="18" charset="0"/>
                      </a:rPr>
                      <m:t>外</m:t>
                    </m:r>
                  </m:oMath>
                </a14:m>
                <a:r>
                  <a:rPr lang="zh-CN" altLang="en-US" sz="2400" dirty="0" smtClean="0"/>
                  <a:t>的变量的现有取值，计算条件概率</a:t>
                </a:r>
                <a14:m>
                  <m:oMath xmlns:m="http://schemas.openxmlformats.org/officeDocument/2006/math">
                    <m:r>
                      <a:rPr lang="en-US" altLang="zh-CN" sz="2400" b="0" i="1" smtClean="0">
                        <a:latin typeface="Cambria Math" panose="02040503050406030204" pitchFamily="18" charset="0"/>
                      </a:rPr>
                      <m:t>𝑝</m:t>
                    </m:r>
                    <m:d>
                      <m:dPr>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 </m:t>
                        </m:r>
                      </m:e>
                    </m:d>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m:rPr>
                            <m:sty m:val="p"/>
                          </m:rPr>
                          <a:rPr lang="en-US" altLang="zh-CN" sz="2400" i="1">
                            <a:latin typeface="Cambria Math" panose="02040503050406030204" pitchFamily="18" charset="0"/>
                          </a:rPr>
                          <m:t>x</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m:t>
                    </m:r>
                  </m:oMath>
                </a14:m>
                <a:r>
                  <a:rPr lang="zh-CN" altLang="en-US" sz="2400" dirty="0" smtClean="0"/>
                  <a:t>其中</a:t>
                </a:r>
                <a14:m>
                  <m:oMath xmlns:m="http://schemas.openxmlformats.org/officeDocument/2006/math">
                    <m:sSub>
                      <m:sSubPr>
                        <m:ctrlPr>
                          <a:rPr lang="en-US" altLang="zh-CN" sz="2400" b="0" i="1" dirty="0" smtClean="0">
                            <a:latin typeface="Cambria Math" panose="02040503050406030204" pitchFamily="18" charset="0"/>
                          </a:rPr>
                        </m:ctrlPr>
                      </m:sSubPr>
                      <m:e>
                        <m:r>
                          <m:rPr>
                            <m:sty m:val="p"/>
                          </m:rPr>
                          <a:rPr lang="en-US" altLang="zh-CN" sz="2400" i="1" dirty="0">
                            <a:latin typeface="Cambria Math" panose="02040503050406030204" pitchFamily="18" charset="0"/>
                          </a:rPr>
                          <m:t>x</m:t>
                        </m:r>
                      </m:e>
                      <m:sub>
                        <m:r>
                          <a:rPr lang="en-US" altLang="zh-CN" sz="2400" b="0" i="1" dirty="0" smtClean="0">
                            <a:latin typeface="Cambria Math" panose="02040503050406030204" pitchFamily="18" charset="0"/>
                          </a:rPr>
                          <m:t>𝑖</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𝑥</m:t>
                        </m:r>
                      </m:e>
                      <m:sub>
                        <m:r>
                          <a:rPr lang="en-US" altLang="zh-CN" sz="2400" b="0" i="1" dirty="0" smtClean="0">
                            <a:latin typeface="Cambria Math" panose="02040503050406030204" pitchFamily="18" charset="0"/>
                          </a:rPr>
                          <m:t>1</m:t>
                        </m:r>
                      </m:sub>
                    </m:sSub>
                    <m:r>
                      <a:rPr lang="en-US" altLang="zh-CN" sz="2400" b="0" i="1" dirty="0" smtClean="0">
                        <a:latin typeface="Cambria Math" panose="02040503050406030204" pitchFamily="18" charset="0"/>
                      </a:rPr>
                      <m:t>, </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𝑥</m:t>
                        </m:r>
                      </m:e>
                      <m:sub>
                        <m:r>
                          <a:rPr lang="en-US" altLang="zh-CN" sz="2400" b="0" i="1" dirty="0" smtClean="0">
                            <a:latin typeface="Cambria Math" panose="02040503050406030204" pitchFamily="18" charset="0"/>
                          </a:rPr>
                          <m:t>2</m:t>
                        </m:r>
                      </m:sub>
                    </m:sSub>
                    <m:r>
                      <a:rPr lang="en-US" altLang="zh-CN" sz="2400" b="0" i="1" dirty="0" smtClean="0">
                        <a:latin typeface="Cambria Math" panose="02040503050406030204" pitchFamily="18" charset="0"/>
                      </a:rPr>
                      <m:t>, …, </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𝑥</m:t>
                        </m:r>
                      </m:e>
                      <m:sub>
                        <m:r>
                          <a:rPr lang="en-US" altLang="zh-CN" sz="2400" b="0" i="1" dirty="0" smtClean="0">
                            <a:latin typeface="Cambria Math" panose="02040503050406030204" pitchFamily="18" charset="0"/>
                          </a:rPr>
                          <m:t>𝑖</m:t>
                        </m:r>
                        <m:r>
                          <a:rPr lang="en-US" altLang="zh-CN" sz="2400" b="0" i="1" dirty="0" smtClean="0">
                            <a:latin typeface="Cambria Math" panose="02040503050406030204" pitchFamily="18" charset="0"/>
                          </a:rPr>
                          <m:t>−1</m:t>
                        </m:r>
                      </m:sub>
                    </m:sSub>
                    <m:r>
                      <a:rPr lang="en-US" altLang="zh-CN" sz="2400" b="0" i="1" dirty="0" smtClean="0">
                        <a:latin typeface="Cambria Math" panose="02040503050406030204" pitchFamily="18" charset="0"/>
                      </a:rPr>
                      <m:t>, </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𝑥</m:t>
                        </m:r>
                      </m:e>
                      <m:sub>
                        <m:r>
                          <a:rPr lang="en-US" altLang="zh-CN" sz="2400" b="0" i="1" dirty="0" smtClean="0">
                            <a:latin typeface="Cambria Math" panose="02040503050406030204" pitchFamily="18" charset="0"/>
                          </a:rPr>
                          <m:t>𝑖</m:t>
                        </m:r>
                        <m:r>
                          <a:rPr lang="en-US" altLang="zh-CN" sz="2400" b="0" i="1" dirty="0" smtClean="0">
                            <a:latin typeface="Cambria Math" panose="02040503050406030204" pitchFamily="18" charset="0"/>
                          </a:rPr>
                          <m:t>+1</m:t>
                        </m:r>
                      </m:sub>
                    </m:sSub>
                    <m:r>
                      <a:rPr lang="en-US" altLang="zh-CN" sz="2400" b="0" i="1" dirty="0" smtClean="0">
                        <a:latin typeface="Cambria Math" panose="02040503050406030204" pitchFamily="18" charset="0"/>
                      </a:rPr>
                      <m:t>, …, </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𝑥</m:t>
                        </m:r>
                      </m:e>
                      <m:sub>
                        <m:r>
                          <a:rPr lang="en-US" altLang="zh-CN" sz="2400" b="0" i="1" dirty="0" smtClean="0">
                            <a:latin typeface="Cambria Math" panose="02040503050406030204" pitchFamily="18" charset="0"/>
                          </a:rPr>
                          <m:t>𝑁</m:t>
                        </m:r>
                      </m:sub>
                    </m:sSub>
                    <m:r>
                      <a:rPr lang="en-US" altLang="zh-CN" sz="2400" b="0" i="1" dirty="0" smtClean="0">
                        <a:latin typeface="Cambria Math" panose="02040503050406030204" pitchFamily="18" charset="0"/>
                      </a:rPr>
                      <m:t>}</m:t>
                    </m:r>
                  </m:oMath>
                </a14:m>
                <a:endParaRPr lang="en-US" altLang="zh-CN" sz="2400" dirty="0" smtClean="0"/>
              </a:p>
              <a:p>
                <a:pPr lvl="1"/>
                <a:r>
                  <a:rPr lang="en-US" altLang="zh-CN" sz="2400" dirty="0" smtClean="0"/>
                  <a:t>3. </a:t>
                </a:r>
                <a:r>
                  <a:rPr lang="zh-CN" altLang="en-US" sz="2400" dirty="0"/>
                  <a:t>根据</a:t>
                </a:r>
                <a14:m>
                  <m:oMath xmlns:m="http://schemas.openxmlformats.org/officeDocument/2006/math">
                    <m:r>
                      <a:rPr lang="en-US" altLang="zh-CN" sz="2400" i="1">
                        <a:latin typeface="Cambria Math" panose="02040503050406030204" pitchFamily="18" charset="0"/>
                      </a:rPr>
                      <m:t>𝑝</m:t>
                    </m:r>
                    <m:d>
                      <m:dPr>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 </m:t>
                        </m:r>
                      </m:e>
                    </m:d>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m:rPr>
                            <m:sty m:val="p"/>
                          </m:rPr>
                          <a:rPr lang="en-US" altLang="zh-CN" sz="2400" i="1">
                            <a:latin typeface="Cambria Math" panose="02040503050406030204" pitchFamily="18" charset="0"/>
                          </a:rPr>
                          <m:t>x</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oMath>
                </a14:m>
                <a:r>
                  <a:rPr lang="zh-CN" altLang="en-US" sz="2400" dirty="0" smtClean="0"/>
                  <a:t>对变量</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oMath>
                </a14:m>
                <a:r>
                  <a:rPr lang="zh-CN" altLang="en-US" sz="2400" dirty="0" smtClean="0"/>
                  <a:t>采样，用采样值代替原值</a:t>
                </a: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991" t="-19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19030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近似推</a:t>
            </a:r>
            <a:r>
              <a:rPr lang="zh-CN" altLang="en-US" dirty="0" smtClean="0"/>
              <a:t>断：变分推断</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60350" y="1158536"/>
                <a:ext cx="8616950" cy="2832439"/>
              </a:xfrm>
            </p:spPr>
            <p:txBody>
              <a:bodyPr/>
              <a:lstStyle/>
              <a:p>
                <a:r>
                  <a:rPr lang="zh-CN" altLang="en-US" dirty="0" smtClean="0"/>
                  <a:t>变分推断通过使用已知简单分布来逼近需推断的复杂分布，并通过限制近似分布的类型，从而得到一种局部最优、但具有确定解的近似后验分布</a:t>
                </a:r>
                <a:endParaRPr lang="en-US" altLang="zh-CN" dirty="0" smtClean="0"/>
              </a:p>
              <a:p>
                <a:r>
                  <a:rPr lang="zh-CN" altLang="en-US" dirty="0"/>
                  <a:t>图模</a:t>
                </a:r>
                <a:r>
                  <a:rPr lang="zh-CN" altLang="en-US" dirty="0" smtClean="0"/>
                  <a:t>型</a:t>
                </a:r>
                <a:r>
                  <a:rPr lang="zh-CN" altLang="en-US" b="1" dirty="0" smtClean="0"/>
                  <a:t>盘式记法</a:t>
                </a:r>
                <a:r>
                  <a:rPr lang="en-US" altLang="zh-CN" dirty="0" smtClean="0"/>
                  <a:t>(plate notation</a:t>
                </a:r>
                <a:r>
                  <a:rPr lang="zh-CN" altLang="en-US" dirty="0" smtClean="0"/>
                  <a:t>）：</a:t>
                </a:r>
                <a:endParaRPr lang="en-US" altLang="zh-CN" dirty="0" smtClean="0"/>
              </a:p>
              <a:p>
                <a:pPr lvl="1"/>
                <a:r>
                  <a:rPr lang="zh-CN" altLang="en-US" dirty="0" smtClean="0"/>
                  <a:t>相互独立的、由相同机制生成的多个变量被放在一个方框（盘）内，并在方框中标出类似变量重复出现的个数</a:t>
                </a:r>
                <a14:m>
                  <m:oMath xmlns:m="http://schemas.openxmlformats.org/officeDocument/2006/math">
                    <m:r>
                      <a:rPr lang="en-US" altLang="zh-CN" b="0" i="1" smtClean="0">
                        <a:latin typeface="Cambria Math" panose="02040503050406030204" pitchFamily="18" charset="0"/>
                      </a:rPr>
                      <m:t>𝑁</m:t>
                    </m:r>
                  </m:oMath>
                </a14:m>
                <a:endParaRPr lang="en-US" altLang="zh-CN" dirty="0" smtClean="0"/>
              </a:p>
              <a:p>
                <a:pPr lvl="1"/>
                <a:r>
                  <a:rPr lang="zh-CN" altLang="en-US" dirty="0"/>
                  <a:t>方</a:t>
                </a:r>
                <a:r>
                  <a:rPr lang="zh-CN" altLang="en-US" dirty="0" smtClean="0"/>
                  <a:t>框可以嵌套</a:t>
                </a:r>
                <a:endParaRPr lang="en-US" altLang="zh-CN" dirty="0" smtClean="0"/>
              </a:p>
              <a:p>
                <a:pPr lvl="1"/>
                <a:r>
                  <a:rPr lang="zh-CN" altLang="en-US" dirty="0"/>
                  <a:t>通</a:t>
                </a:r>
                <a:r>
                  <a:rPr lang="zh-CN" altLang="en-US" dirty="0" smtClean="0"/>
                  <a:t>常用阴影标注出已知的、能观察到的变量</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60350" y="1158536"/>
                <a:ext cx="8616950" cy="2832439"/>
              </a:xfrm>
              <a:blipFill rotWithShape="0">
                <a:blip r:embed="rId2"/>
                <a:stretch>
                  <a:fillRect l="-778" t="-258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091692" y="4067175"/>
            <a:ext cx="4224015" cy="1881187"/>
          </a:xfrm>
          <a:prstGeom prst="rect">
            <a:avLst/>
          </a:prstGeom>
        </p:spPr>
      </p:pic>
    </p:spTree>
    <p:extLst>
      <p:ext uri="{BB962C8B-B14F-4D97-AF65-F5344CB8AC3E}">
        <p14:creationId xmlns:p14="http://schemas.microsoft.com/office/powerpoint/2010/main" val="260537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近似推断：变分推断</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r>
                  <a:rPr lang="zh-CN" altLang="en-US" sz="2400" dirty="0" smtClean="0"/>
                  <a:t>图模型中，已知变量</a:t>
                </a:r>
                <a:r>
                  <a:rPr lang="zh-CN" altLang="en-US" sz="2400" dirty="0"/>
                  <a:t>本 </a:t>
                </a:r>
                <a14:m>
                  <m:oMath xmlns:m="http://schemas.openxmlformats.org/officeDocument/2006/math">
                    <m:r>
                      <m:rPr>
                        <m:sty m:val="p"/>
                      </m:rPr>
                      <a:rPr lang="en-US" altLang="zh-CN" sz="2400" b="0" i="0" dirty="0" smtClean="0">
                        <a:latin typeface="Cambria Math" panose="02040503050406030204" pitchFamily="18" charset="0"/>
                      </a:rPr>
                      <m:t>x</m:t>
                    </m:r>
                    <m:r>
                      <a:rPr lang="en-US" altLang="zh-CN" sz="2400" b="0" i="0" dirty="0" smtClean="0">
                        <a:latin typeface="Cambria Math" panose="02040503050406030204" pitchFamily="18" charset="0"/>
                      </a:rPr>
                      <m:t>= </m:t>
                    </m:r>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 </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1" dirty="0">
                            <a:latin typeface="Cambria Math" panose="02040503050406030204" pitchFamily="18" charset="0"/>
                          </a:rPr>
                          <m:t>2</m:t>
                        </m:r>
                      </m:sub>
                    </m:sSub>
                    <m:r>
                      <a:rPr lang="en-US" altLang="zh-CN" sz="2400" i="1" dirty="0">
                        <a:latin typeface="Cambria Math" panose="02040503050406030204" pitchFamily="18" charset="0"/>
                      </a:rPr>
                      <m:t>, · · · , </m:t>
                    </m:r>
                    <m:sSub>
                      <m:sSubPr>
                        <m:ctrlPr>
                          <a:rPr lang="en-US" altLang="zh-CN" sz="2400" i="1" dirty="0">
                            <a:latin typeface="Cambria Math" panose="02040503050406030204" pitchFamily="18" charset="0"/>
                          </a:rPr>
                        </m:ctrlPr>
                      </m:sSubPr>
                      <m:e>
                        <m:r>
                          <a:rPr lang="en-US" altLang="zh-CN" sz="2400" i="1" dirty="0" err="1">
                            <a:latin typeface="Cambria Math" panose="02040503050406030204" pitchFamily="18" charset="0"/>
                          </a:rPr>
                          <m:t>𝑥</m:t>
                        </m:r>
                      </m:e>
                      <m:sub>
                        <m:r>
                          <a:rPr lang="en-US" altLang="zh-CN" sz="2400" i="1" dirty="0" err="1">
                            <a:latin typeface="Cambria Math" panose="02040503050406030204" pitchFamily="18" charset="0"/>
                          </a:rPr>
                          <m:t>𝑁</m:t>
                        </m:r>
                      </m:sub>
                    </m:sSub>
                    <m:r>
                      <a:rPr lang="en-US" altLang="zh-CN" sz="2400" i="1" dirty="0">
                        <a:latin typeface="Cambria Math" panose="02040503050406030204" pitchFamily="18" charset="0"/>
                      </a:rPr>
                      <m:t> }</m:t>
                    </m:r>
                  </m:oMath>
                </a14:m>
                <a:r>
                  <a:rPr lang="en-US" altLang="zh-CN" sz="2400" dirty="0" smtClean="0"/>
                  <a:t>, </a:t>
                </a:r>
                <a14:m>
                  <m:oMath xmlns:m="http://schemas.openxmlformats.org/officeDocument/2006/math">
                    <m:r>
                      <m:rPr>
                        <m:sty m:val="p"/>
                      </m:rPr>
                      <a:rPr lang="en-US" altLang="zh-CN" sz="2400" b="0" i="0" dirty="0" smtClean="0">
                        <a:latin typeface="Cambria Math" panose="02040503050406030204" pitchFamily="18" charset="0"/>
                      </a:rPr>
                      <m:t>Θ</m:t>
                    </m:r>
                  </m:oMath>
                </a14:m>
                <a:r>
                  <a:rPr lang="zh-CN" altLang="en-US" sz="2400" dirty="0" smtClean="0"/>
                  <a:t>是</a:t>
                </a:r>
                <a14:m>
                  <m:oMath xmlns:m="http://schemas.openxmlformats.org/officeDocument/2006/math">
                    <m:r>
                      <m:rPr>
                        <m:sty m:val="p"/>
                      </m:rPr>
                      <a:rPr lang="en-US" altLang="zh-CN" sz="2400" i="1" dirty="0">
                        <a:latin typeface="Cambria Math" panose="02040503050406030204" pitchFamily="18" charset="0"/>
                      </a:rPr>
                      <m:t>x</m:t>
                    </m:r>
                  </m:oMath>
                </a14:m>
                <a:r>
                  <a:rPr lang="zh-CN" altLang="en-US" sz="2400" dirty="0" smtClean="0"/>
                  <a:t>与</a:t>
                </a:r>
                <a14:m>
                  <m:oMath xmlns:m="http://schemas.openxmlformats.org/officeDocument/2006/math">
                    <m:r>
                      <a:rPr lang="en-US" altLang="zh-CN" sz="2400" i="1" dirty="0" smtClean="0">
                        <a:latin typeface="Cambria Math" panose="02040503050406030204" pitchFamily="18" charset="0"/>
                      </a:rPr>
                      <m:t>𝑧</m:t>
                    </m:r>
                    <m:r>
                      <a:rPr lang="zh-CN" altLang="en-US" sz="2400" i="1" dirty="0">
                        <a:latin typeface="Cambria Math" panose="02040503050406030204" pitchFamily="18" charset="0"/>
                      </a:rPr>
                      <m:t>服从</m:t>
                    </m:r>
                  </m:oMath>
                </a14:m>
                <a:r>
                  <a:rPr lang="zh-CN" altLang="en-US" sz="2400" dirty="0" smtClean="0"/>
                  <a:t>的分布参数。所有能观察到的变量</a:t>
                </a:r>
                <a14:m>
                  <m:oMath xmlns:m="http://schemas.openxmlformats.org/officeDocument/2006/math">
                    <m:r>
                      <m:rPr>
                        <m:sty m:val="p"/>
                      </m:rPr>
                      <a:rPr lang="en-US" altLang="zh-CN" sz="2400" i="1" dirty="0">
                        <a:latin typeface="Cambria Math" panose="02040503050406030204" pitchFamily="18" charset="0"/>
                      </a:rPr>
                      <m:t>x</m:t>
                    </m:r>
                  </m:oMath>
                </a14:m>
                <a:r>
                  <a:rPr lang="zh-CN" altLang="en-US" sz="2400" b="0" dirty="0" smtClean="0"/>
                  <a:t>的联合分布概率密度函数是：</a:t>
                </a:r>
                <a:endParaRPr lang="en-US" altLang="zh-CN" sz="2400" b="0" dirty="0" smtClean="0"/>
              </a:p>
              <a:p>
                <a:endParaRPr lang="en-US" altLang="zh-CN" sz="2400" dirty="0"/>
              </a:p>
              <a:p>
                <a:endParaRPr lang="en-US" altLang="zh-CN" sz="2400" b="0" dirty="0" smtClean="0"/>
              </a:p>
              <a:p>
                <a:endParaRPr lang="en-US" altLang="zh-CN" sz="2400" dirty="0"/>
              </a:p>
              <a:p>
                <a:r>
                  <a:rPr lang="zh-CN" altLang="en-US" sz="2400" b="0" dirty="0" smtClean="0"/>
                  <a:t>对应的对数似然：</a:t>
                </a:r>
                <a:endParaRPr lang="en-US" altLang="zh-CN" sz="2400" b="0" dirty="0" smtClean="0"/>
              </a:p>
              <a:p>
                <a:endParaRPr lang="en-US" altLang="zh-CN" sz="2400" dirty="0"/>
              </a:p>
              <a:p>
                <a:endParaRPr lang="en-US" altLang="zh-CN" sz="2400" b="0" dirty="0" smtClean="0"/>
              </a:p>
              <a:p>
                <a:r>
                  <a:rPr lang="zh-CN" altLang="en-US" sz="2400" dirty="0"/>
                  <a:t>推</a:t>
                </a:r>
                <a:r>
                  <a:rPr lang="zh-CN" altLang="en-US" sz="2400" dirty="0" smtClean="0"/>
                  <a:t>断和学习任务主要是由观察变量</a:t>
                </a:r>
                <a14:m>
                  <m:oMath xmlns:m="http://schemas.openxmlformats.org/officeDocument/2006/math">
                    <m:r>
                      <m:rPr>
                        <m:sty m:val="p"/>
                      </m:rPr>
                      <a:rPr lang="en-US" altLang="zh-CN" sz="2400" i="1" dirty="0">
                        <a:latin typeface="Cambria Math" panose="02040503050406030204" pitchFamily="18" charset="0"/>
                      </a:rPr>
                      <m:t>x</m:t>
                    </m:r>
                  </m:oMath>
                </a14:m>
                <a:r>
                  <a:rPr lang="zh-CN" altLang="en-US" sz="2400" dirty="0" smtClean="0"/>
                  <a:t>来估计隐变量</a:t>
                </a:r>
                <a14:m>
                  <m:oMath xmlns:m="http://schemas.openxmlformats.org/officeDocument/2006/math">
                    <m:r>
                      <a:rPr lang="en-US" altLang="zh-CN" sz="2400" b="0" i="1" smtClean="0">
                        <a:latin typeface="Cambria Math" panose="02040503050406030204" pitchFamily="18" charset="0"/>
                      </a:rPr>
                      <m:t>𝑧</m:t>
                    </m:r>
                    <m:r>
                      <a:rPr lang="zh-CN" altLang="en-US" sz="2400" i="1">
                        <a:latin typeface="Cambria Math" panose="02040503050406030204" pitchFamily="18" charset="0"/>
                      </a:rPr>
                      <m:t>和</m:t>
                    </m:r>
                  </m:oMath>
                </a14:m>
                <a:r>
                  <a:rPr lang="zh-CN" altLang="en-US" sz="2400" dirty="0" smtClean="0"/>
                  <a:t>分布参数</a:t>
                </a:r>
                <a14:m>
                  <m:oMath xmlns:m="http://schemas.openxmlformats.org/officeDocument/2006/math">
                    <m:r>
                      <m:rPr>
                        <m:sty m:val="p"/>
                      </m:rPr>
                      <a:rPr lang="en-US" altLang="zh-CN" sz="2400" b="0" i="0" smtClean="0">
                        <a:latin typeface="Cambria Math" panose="02040503050406030204" pitchFamily="18" charset="0"/>
                      </a:rPr>
                      <m:t>Θ</m:t>
                    </m:r>
                  </m:oMath>
                </a14:m>
                <a:r>
                  <a:rPr lang="zh-CN" altLang="en-US" sz="2400" dirty="0" smtClean="0"/>
                  <a:t>，即求解</a:t>
                </a:r>
                <a14:m>
                  <m:oMath xmlns:m="http://schemas.openxmlformats.org/officeDocument/2006/math">
                    <m:r>
                      <a:rPr lang="en-US" altLang="zh-CN" sz="2400" b="0" i="1" smtClean="0">
                        <a:latin typeface="Cambria Math" panose="02040503050406030204" pitchFamily="18" charset="0"/>
                      </a:rPr>
                      <m:t>𝑝</m:t>
                    </m:r>
                    <m:d>
                      <m:dPr>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𝑧</m:t>
                        </m:r>
                        <m:r>
                          <a:rPr lang="en-US" altLang="zh-CN" sz="2400" b="0" i="1" smtClean="0">
                            <a:latin typeface="Cambria Math" panose="02040503050406030204" pitchFamily="18" charset="0"/>
                          </a:rPr>
                          <m:t> </m:t>
                        </m:r>
                      </m:e>
                    </m:d>
                    <m:r>
                      <a:rPr lang="en-US" altLang="zh-CN" sz="2400" b="0" i="1" smtClean="0">
                        <a:latin typeface="Cambria Math" panose="02040503050406030204" pitchFamily="18" charset="0"/>
                      </a:rPr>
                      <m:t> </m:t>
                    </m:r>
                    <m:r>
                      <m:rPr>
                        <m:sty m:val="p"/>
                      </m:rPr>
                      <a:rPr lang="en-US" altLang="zh-CN" sz="2400" i="1">
                        <a:latin typeface="Cambria Math" panose="02040503050406030204" pitchFamily="18" charset="0"/>
                      </a:rPr>
                      <m:t>x</m:t>
                    </m:r>
                    <m:r>
                      <a:rPr lang="en-US" altLang="zh-CN" sz="2400" b="0" i="0" smtClean="0">
                        <a:latin typeface="Cambria Math" panose="02040503050406030204" pitchFamily="18" charset="0"/>
                      </a:rPr>
                      <m:t>, </m:t>
                    </m:r>
                    <m:r>
                      <m:rPr>
                        <m:sty m:val="p"/>
                      </m:rPr>
                      <a:rPr lang="en-US" altLang="zh-CN" sz="2400" b="0" i="0" smtClean="0">
                        <a:latin typeface="Cambria Math" panose="02040503050406030204" pitchFamily="18" charset="0"/>
                      </a:rPr>
                      <m:t>Θ</m:t>
                    </m:r>
                    <m:r>
                      <a:rPr lang="en-US" altLang="zh-CN" sz="2400" b="0" i="1" smtClean="0">
                        <a:latin typeface="Cambria Math" panose="02040503050406030204" pitchFamily="18" charset="0"/>
                      </a:rPr>
                      <m:t>)</m:t>
                    </m:r>
                  </m:oMath>
                </a14:m>
                <a:r>
                  <a:rPr lang="zh-CN" altLang="en-US" sz="2400" dirty="0" smtClean="0"/>
                  <a:t>和</a:t>
                </a:r>
                <a14:m>
                  <m:oMath xmlns:m="http://schemas.openxmlformats.org/officeDocument/2006/math">
                    <m:r>
                      <m:rPr>
                        <m:sty m:val="p"/>
                      </m:rPr>
                      <a:rPr lang="en-US" altLang="zh-CN" sz="2400">
                        <a:latin typeface="Cambria Math" panose="02040503050406030204" pitchFamily="18" charset="0"/>
                      </a:rPr>
                      <m:t>Θ</m:t>
                    </m:r>
                  </m:oMath>
                </a14:m>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991" t="-1978" r="-4600"/>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7434738" y="2133600"/>
            <a:ext cx="1100774" cy="2257425"/>
          </a:xfrm>
          <a:prstGeom prst="rect">
            <a:avLst/>
          </a:prstGeom>
        </p:spPr>
      </p:pic>
      <p:graphicFrame>
        <p:nvGraphicFramePr>
          <p:cNvPr id="7" name="对象 6"/>
          <p:cNvGraphicFramePr>
            <a:graphicFrameLocks noChangeAspect="1"/>
          </p:cNvGraphicFramePr>
          <p:nvPr>
            <p:extLst>
              <p:ext uri="{D42A27DB-BD31-4B8C-83A1-F6EECF244321}">
                <p14:modId xmlns:p14="http://schemas.microsoft.com/office/powerpoint/2010/main" val="2343311774"/>
              </p:ext>
            </p:extLst>
          </p:nvPr>
        </p:nvGraphicFramePr>
        <p:xfrm>
          <a:off x="2746375" y="2182813"/>
          <a:ext cx="3641725" cy="733425"/>
        </p:xfrm>
        <a:graphic>
          <a:graphicData uri="http://schemas.openxmlformats.org/presentationml/2006/ole">
            <mc:AlternateContent xmlns:mc="http://schemas.openxmlformats.org/markup-compatibility/2006">
              <mc:Choice xmlns:v="urn:schemas-microsoft-com:vml" Requires="v">
                <p:oleObj spid="_x0000_s30792" name="Formula" r:id="rId5" imgW="1812600" imgH="365760" progId="Equation.Ribbit">
                  <p:embed/>
                </p:oleObj>
              </mc:Choice>
              <mc:Fallback>
                <p:oleObj name="Formula" r:id="rId5" imgW="1812600" imgH="365760" progId="Equation.Ribbit">
                  <p:embed/>
                  <p:pic>
                    <p:nvPicPr>
                      <p:cNvPr id="0" name=""/>
                      <p:cNvPicPr/>
                      <p:nvPr/>
                    </p:nvPicPr>
                    <p:blipFill>
                      <a:blip r:embed="rId6"/>
                      <a:stretch>
                        <a:fillRect/>
                      </a:stretch>
                    </p:blipFill>
                    <p:spPr>
                      <a:xfrm>
                        <a:off x="2746375" y="2182813"/>
                        <a:ext cx="3641725" cy="73342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688112121"/>
              </p:ext>
            </p:extLst>
          </p:nvPr>
        </p:nvGraphicFramePr>
        <p:xfrm>
          <a:off x="2635250" y="3938588"/>
          <a:ext cx="4079875" cy="677862"/>
        </p:xfrm>
        <a:graphic>
          <a:graphicData uri="http://schemas.openxmlformats.org/presentationml/2006/ole">
            <mc:AlternateContent xmlns:mc="http://schemas.openxmlformats.org/markup-compatibility/2006">
              <mc:Choice xmlns:v="urn:schemas-microsoft-com:vml" Requires="v">
                <p:oleObj spid="_x0000_s30793" name="Formula" r:id="rId7" imgW="2323080" imgH="386280" progId="Equation.Ribbit">
                  <p:embed/>
                </p:oleObj>
              </mc:Choice>
              <mc:Fallback>
                <p:oleObj name="Formula" r:id="rId7" imgW="2323080" imgH="386280" progId="Equation.Ribbit">
                  <p:embed/>
                  <p:pic>
                    <p:nvPicPr>
                      <p:cNvPr id="0" name=""/>
                      <p:cNvPicPr/>
                      <p:nvPr/>
                    </p:nvPicPr>
                    <p:blipFill>
                      <a:blip r:embed="rId8"/>
                      <a:stretch>
                        <a:fillRect/>
                      </a:stretch>
                    </p:blipFill>
                    <p:spPr>
                      <a:xfrm>
                        <a:off x="2635250" y="3938588"/>
                        <a:ext cx="4079875" cy="677862"/>
                      </a:xfrm>
                      <a:prstGeom prst="rect">
                        <a:avLst/>
                      </a:prstGeom>
                    </p:spPr>
                  </p:pic>
                </p:oleObj>
              </mc:Fallback>
            </mc:AlternateContent>
          </a:graphicData>
        </a:graphic>
      </p:graphicFrame>
    </p:spTree>
    <p:extLst>
      <p:ext uri="{BB962C8B-B14F-4D97-AF65-F5344CB8AC3E}">
        <p14:creationId xmlns:p14="http://schemas.microsoft.com/office/powerpoint/2010/main" val="34524458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近似推断：变分推断</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对数似然：</a:t>
                </a:r>
                <a:endParaRPr lang="en-US" altLang="zh-CN" dirty="0" smtClean="0"/>
              </a:p>
              <a:p>
                <a:endParaRPr lang="en-US" altLang="zh-CN" dirty="0"/>
              </a:p>
              <a:p>
                <a:endParaRPr lang="en-US" altLang="zh-CN" dirty="0" smtClean="0"/>
              </a:p>
              <a:p>
                <a:endParaRPr lang="en-US" altLang="zh-CN" dirty="0"/>
              </a:p>
              <a:p>
                <a:r>
                  <a:rPr lang="zh-CN" altLang="en-US" dirty="0" smtClean="0"/>
                  <a:t>可使用</a:t>
                </a:r>
                <a:r>
                  <a:rPr lang="en-US" altLang="zh-CN" dirty="0" smtClean="0"/>
                  <a:t>EM</a:t>
                </a:r>
                <a:r>
                  <a:rPr lang="zh-CN" altLang="en-US" dirty="0" smtClean="0"/>
                  <a:t>算法最大化对数似然</a:t>
                </a:r>
                <a:endParaRPr lang="en-US" altLang="zh-CN" dirty="0" smtClean="0"/>
              </a:p>
              <a:p>
                <a:pPr lvl="1"/>
                <a:r>
                  <a:rPr lang="en-US" altLang="zh-CN" dirty="0" smtClean="0"/>
                  <a:t>E</a:t>
                </a:r>
                <a:r>
                  <a:rPr lang="zh-CN" altLang="en-US" dirty="0" smtClean="0"/>
                  <a:t>步：根据</a:t>
                </a:r>
                <a14:m>
                  <m:oMath xmlns:m="http://schemas.openxmlformats.org/officeDocument/2006/math">
                    <m:r>
                      <a:rPr lang="en-US" altLang="zh-CN" b="0" i="1" smtClean="0">
                        <a:latin typeface="Cambria Math" panose="02040503050406030204" pitchFamily="18" charset="0"/>
                      </a:rPr>
                      <m:t>𝑡</m:t>
                    </m:r>
                  </m:oMath>
                </a14:m>
                <a:r>
                  <a:rPr lang="zh-CN" altLang="en-US" dirty="0" smtClean="0"/>
                  <a:t>时刻的参数</a:t>
                </a:r>
                <a14:m>
                  <m:oMath xmlns:m="http://schemas.openxmlformats.org/officeDocument/2006/math">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Θ</m:t>
                        </m:r>
                      </m:e>
                      <m:sup>
                        <m:r>
                          <a:rPr lang="en-US" altLang="zh-CN" b="0" i="1" smtClean="0">
                            <a:latin typeface="Cambria Math" panose="02040503050406030204" pitchFamily="18" charset="0"/>
                          </a:rPr>
                          <m:t>𝑡</m:t>
                        </m:r>
                      </m:sup>
                    </m:sSup>
                  </m:oMath>
                </a14:m>
                <a:r>
                  <a:rPr lang="zh-CN" altLang="en-US" dirty="0" smtClean="0"/>
                  <a:t>对</a:t>
                </a:r>
                <a14:m>
                  <m:oMath xmlns:m="http://schemas.openxmlformats.org/officeDocument/2006/math">
                    <m:r>
                      <a:rPr lang="en-US" altLang="zh-CN" b="0" i="1" dirty="0" smtClean="0">
                        <a:latin typeface="Cambria Math" panose="02040503050406030204" pitchFamily="18" charset="0"/>
                      </a:rPr>
                      <m:t>𝑝</m:t>
                    </m:r>
                    <m:d>
                      <m:dPr>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𝑧</m:t>
                        </m:r>
                        <m:r>
                          <a:rPr lang="en-US" altLang="zh-CN" b="0" i="1" dirty="0" smtClean="0">
                            <a:latin typeface="Cambria Math" panose="02040503050406030204" pitchFamily="18" charset="0"/>
                          </a:rPr>
                          <m:t> </m:t>
                        </m:r>
                      </m:e>
                    </m:d>
                    <m:r>
                      <a:rPr lang="en-US" altLang="zh-CN" b="0" i="1" dirty="0" smtClean="0">
                        <a:latin typeface="Cambria Math" panose="02040503050406030204" pitchFamily="18" charset="0"/>
                      </a:rPr>
                      <m:t> </m:t>
                    </m:r>
                    <m:r>
                      <m:rPr>
                        <m:sty m:val="p"/>
                      </m:rPr>
                      <a:rPr lang="en-US" altLang="zh-CN" i="1" dirty="0">
                        <a:latin typeface="Cambria Math" panose="02040503050406030204" pitchFamily="18" charset="0"/>
                      </a:rPr>
                      <m:t>x</m:t>
                    </m:r>
                    <m:r>
                      <a:rPr lang="en-US" altLang="zh-CN" b="0" i="1" dirty="0" smtClean="0">
                        <a:latin typeface="Cambria Math" panose="02040503050406030204" pitchFamily="18" charset="0"/>
                      </a:rPr>
                      <m:t>, </m:t>
                    </m:r>
                    <m:sSup>
                      <m:sSupPr>
                        <m:ctrlPr>
                          <a:rPr lang="en-US" altLang="zh-CN" b="0" i="1" dirty="0" smtClean="0">
                            <a:latin typeface="Cambria Math" panose="02040503050406030204" pitchFamily="18" charset="0"/>
                          </a:rPr>
                        </m:ctrlPr>
                      </m:sSupPr>
                      <m:e>
                        <m:r>
                          <m:rPr>
                            <m:sty m:val="p"/>
                          </m:rPr>
                          <a:rPr lang="en-US" altLang="zh-CN" b="0" i="0" dirty="0" smtClean="0">
                            <a:latin typeface="Cambria Math" panose="02040503050406030204" pitchFamily="18" charset="0"/>
                          </a:rPr>
                          <m:t>Θ</m:t>
                        </m:r>
                      </m:e>
                      <m:sup>
                        <m:r>
                          <a:rPr lang="en-US" altLang="zh-CN" b="0" i="1" dirty="0" smtClean="0">
                            <a:latin typeface="Cambria Math" panose="02040503050406030204" pitchFamily="18" charset="0"/>
                          </a:rPr>
                          <m:t>𝑡</m:t>
                        </m:r>
                      </m:sup>
                    </m:sSup>
                    <m:r>
                      <a:rPr lang="en-US" altLang="zh-CN" b="0" i="1" dirty="0" smtClean="0">
                        <a:latin typeface="Cambria Math" panose="02040503050406030204" pitchFamily="18" charset="0"/>
                      </a:rPr>
                      <m:t>)</m:t>
                    </m:r>
                    <m:r>
                      <a:rPr lang="zh-CN" altLang="en-US" i="1" dirty="0">
                        <a:latin typeface="Cambria Math" panose="02040503050406030204" pitchFamily="18" charset="0"/>
                      </a:rPr>
                      <m:t>进行</m:t>
                    </m:r>
                  </m:oMath>
                </a14:m>
                <a:r>
                  <a:rPr lang="zh-CN" altLang="en-US" dirty="0" smtClean="0"/>
                  <a:t>推断，并计算联合似然函数</a:t>
                </a:r>
                <a14:m>
                  <m:oMath xmlns:m="http://schemas.openxmlformats.org/officeDocument/2006/math">
                    <m:r>
                      <a:rPr lang="en-US" altLang="zh-CN" i="1" dirty="0">
                        <a:latin typeface="Cambria Math" panose="02040503050406030204" pitchFamily="18" charset="0"/>
                      </a:rPr>
                      <m:t>𝑝</m:t>
                    </m:r>
                    <m:d>
                      <m:dPr>
                        <m:endChr m:val="|"/>
                        <m:ctrlPr>
                          <a:rPr lang="en-US" altLang="zh-CN" b="0" i="1" dirty="0" smtClean="0">
                            <a:latin typeface="Cambria Math" panose="02040503050406030204" pitchFamily="18" charset="0"/>
                          </a:rPr>
                        </m:ctrlPr>
                      </m:dPr>
                      <m:e>
                        <m:r>
                          <m:rPr>
                            <m:sty m:val="p"/>
                          </m:rPr>
                          <a:rPr lang="en-US" altLang="zh-CN" i="1" dirty="0">
                            <a:latin typeface="Cambria Math" panose="02040503050406030204" pitchFamily="18" charset="0"/>
                          </a:rPr>
                          <m:t>x</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𝑧</m:t>
                        </m:r>
                        <m:r>
                          <a:rPr lang="en-US" altLang="zh-CN" b="0" i="1" dirty="0" smtClean="0">
                            <a:latin typeface="Cambria Math" panose="02040503050406030204" pitchFamily="18" charset="0"/>
                          </a:rPr>
                          <m:t> </m:t>
                        </m:r>
                      </m:e>
                    </m:d>
                    <m:r>
                      <a:rPr lang="en-US" altLang="zh-CN" b="0" i="1" dirty="0" smtClean="0">
                        <a:latin typeface="Cambria Math" panose="02040503050406030204" pitchFamily="18" charset="0"/>
                      </a:rPr>
                      <m:t> </m:t>
                    </m:r>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Θ</m:t>
                        </m:r>
                      </m:e>
                      <m:sup>
                        <m:r>
                          <a:rPr lang="en-US" altLang="zh-CN" i="1" dirty="0">
                            <a:latin typeface="Cambria Math" panose="02040503050406030204" pitchFamily="18" charset="0"/>
                          </a:rPr>
                          <m:t>𝑡</m:t>
                        </m:r>
                      </m:sup>
                    </m:sSup>
                    <m:r>
                      <a:rPr lang="en-US" altLang="zh-CN" i="1" dirty="0">
                        <a:latin typeface="Cambria Math" panose="02040503050406030204" pitchFamily="18" charset="0"/>
                      </a:rPr>
                      <m:t>)</m:t>
                    </m:r>
                  </m:oMath>
                </a14:m>
                <a:endParaRPr lang="en-US" altLang="zh-CN" dirty="0" smtClean="0"/>
              </a:p>
              <a:p>
                <a:pPr lvl="1"/>
                <a:r>
                  <a:rPr lang="en-US" altLang="zh-CN" dirty="0" smtClean="0"/>
                  <a:t>M</a:t>
                </a:r>
                <a:r>
                  <a:rPr lang="zh-CN" altLang="en-US" dirty="0" smtClean="0"/>
                  <a:t>步：</a:t>
                </a:r>
                <a:r>
                  <a:rPr lang="zh-CN" altLang="en-US" dirty="0"/>
                  <a:t>基</a:t>
                </a:r>
                <a:r>
                  <a:rPr lang="zh-CN" altLang="en-US" dirty="0" smtClean="0"/>
                  <a:t>于</a:t>
                </a:r>
                <a:r>
                  <a:rPr lang="en-US" altLang="zh-CN" dirty="0" smtClean="0"/>
                  <a:t>E</a:t>
                </a:r>
                <a:r>
                  <a:rPr lang="zh-CN" altLang="en-US" dirty="0" smtClean="0"/>
                  <a:t>步结果进行最大化寻优，对关于变量</a:t>
                </a:r>
                <a14:m>
                  <m:oMath xmlns:m="http://schemas.openxmlformats.org/officeDocument/2006/math">
                    <m:r>
                      <m:rPr>
                        <m:sty m:val="p"/>
                      </m:rPr>
                      <a:rPr lang="en-US" altLang="zh-CN" b="0" i="0" smtClean="0">
                        <a:latin typeface="Cambria Math" panose="02040503050406030204" pitchFamily="18" charset="0"/>
                      </a:rPr>
                      <m:t>Θ</m:t>
                    </m:r>
                    <m:r>
                      <a:rPr lang="zh-CN" altLang="en-US" i="1">
                        <a:latin typeface="Cambria Math" panose="02040503050406030204" pitchFamily="18" charset="0"/>
                      </a:rPr>
                      <m:t>的</m:t>
                    </m:r>
                  </m:oMath>
                </a14:m>
                <a:r>
                  <a:rPr lang="zh-CN" altLang="en-US" dirty="0" smtClean="0"/>
                  <a:t>函数</a:t>
                </a:r>
                <a14:m>
                  <m:oMath xmlns:m="http://schemas.openxmlformats.org/officeDocument/2006/math">
                    <m:r>
                      <a:rPr lang="en-US" altLang="zh-CN" b="0" i="1" smtClean="0">
                        <a:latin typeface="Cambria Math" panose="02040503050406030204" pitchFamily="18" charset="0"/>
                      </a:rPr>
                      <m:t>𝒬</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Θ</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Θ</m:t>
                            </m:r>
                          </m:e>
                          <m:sup>
                            <m:r>
                              <a:rPr lang="en-US" altLang="zh-CN" b="0" i="1" smtClean="0">
                                <a:latin typeface="Cambria Math" panose="02040503050406030204" pitchFamily="18" charset="0"/>
                              </a:rPr>
                              <m:t>𝑡</m:t>
                            </m:r>
                          </m:sup>
                        </m:sSup>
                      </m:e>
                    </m:d>
                  </m:oMath>
                </a14:m>
                <a:r>
                  <a:rPr lang="zh-CN" altLang="en-US" dirty="0" smtClean="0"/>
                  <a:t>进行最大化从而求取：</a:t>
                </a:r>
                <a:endParaRPr lang="en-US" altLang="zh-CN" dirty="0" smtClean="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778" t="-1483"/>
                </a:stretch>
              </a:blipFill>
            </p:spPr>
            <p:txBody>
              <a:bodyPr/>
              <a:lstStyle/>
              <a:p>
                <a:r>
                  <a:rPr lang="zh-CN" altLang="en-US">
                    <a:noFill/>
                  </a:rPr>
                  <a:t> </a:t>
                </a:r>
              </a:p>
            </p:txBody>
          </p:sp>
        </mc:Fallback>
      </mc:AlternateContent>
      <p:cxnSp>
        <p:nvCxnSpPr>
          <p:cNvPr id="7" name="曲线连接符 6"/>
          <p:cNvCxnSpPr>
            <a:endCxn id="6" idx="0"/>
          </p:cNvCxnSpPr>
          <p:nvPr/>
        </p:nvCxnSpPr>
        <p:spPr>
          <a:xfrm rot="10800000" flipV="1">
            <a:off x="4243898" y="4622284"/>
            <a:ext cx="1128205" cy="337798"/>
          </a:xfrm>
          <a:prstGeom prst="curvedConnector2">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对象 8"/>
          <p:cNvGraphicFramePr>
            <a:graphicFrameLocks noChangeAspect="1"/>
          </p:cNvGraphicFramePr>
          <p:nvPr>
            <p:extLst>
              <p:ext uri="{D42A27DB-BD31-4B8C-83A1-F6EECF244321}">
                <p14:modId xmlns:p14="http://schemas.microsoft.com/office/powerpoint/2010/main" val="1300672318"/>
              </p:ext>
            </p:extLst>
          </p:nvPr>
        </p:nvGraphicFramePr>
        <p:xfrm>
          <a:off x="2306638" y="1951038"/>
          <a:ext cx="4081462" cy="677862"/>
        </p:xfrm>
        <a:graphic>
          <a:graphicData uri="http://schemas.openxmlformats.org/presentationml/2006/ole">
            <mc:AlternateContent xmlns:mc="http://schemas.openxmlformats.org/markup-compatibility/2006">
              <mc:Choice xmlns:v="urn:schemas-microsoft-com:vml" Requires="v">
                <p:oleObj spid="_x0000_s31816" name="Formula" r:id="rId4" imgW="2323080" imgH="386280" progId="Equation.Ribbit">
                  <p:embed/>
                </p:oleObj>
              </mc:Choice>
              <mc:Fallback>
                <p:oleObj name="Formula" r:id="rId4" imgW="2323080" imgH="386280" progId="Equation.Ribbit">
                  <p:embed/>
                  <p:pic>
                    <p:nvPicPr>
                      <p:cNvPr id="0" name=""/>
                      <p:cNvPicPr/>
                      <p:nvPr/>
                    </p:nvPicPr>
                    <p:blipFill>
                      <a:blip r:embed="rId5"/>
                      <a:stretch>
                        <a:fillRect/>
                      </a:stretch>
                    </p:blipFill>
                    <p:spPr>
                      <a:xfrm>
                        <a:off x="2306638" y="1951038"/>
                        <a:ext cx="4081462" cy="677862"/>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216966663"/>
              </p:ext>
            </p:extLst>
          </p:nvPr>
        </p:nvGraphicFramePr>
        <p:xfrm>
          <a:off x="2193925" y="4930775"/>
          <a:ext cx="4452938" cy="1087438"/>
        </p:xfrm>
        <a:graphic>
          <a:graphicData uri="http://schemas.openxmlformats.org/presentationml/2006/ole">
            <mc:AlternateContent xmlns:mc="http://schemas.openxmlformats.org/markup-compatibility/2006">
              <mc:Choice xmlns:v="urn:schemas-microsoft-com:vml" Requires="v">
                <p:oleObj spid="_x0000_s31817" name="Formula" r:id="rId6" imgW="2790360" imgH="683280" progId="Equation.Ribbit">
                  <p:embed/>
                </p:oleObj>
              </mc:Choice>
              <mc:Fallback>
                <p:oleObj name="Formula" r:id="rId6" imgW="2790360" imgH="683280" progId="Equation.Ribbit">
                  <p:embed/>
                  <p:pic>
                    <p:nvPicPr>
                      <p:cNvPr id="0" name=""/>
                      <p:cNvPicPr/>
                      <p:nvPr/>
                    </p:nvPicPr>
                    <p:blipFill>
                      <a:blip r:embed="rId7"/>
                      <a:stretch>
                        <a:fillRect/>
                      </a:stretch>
                    </p:blipFill>
                    <p:spPr>
                      <a:xfrm>
                        <a:off x="2193925" y="4930775"/>
                        <a:ext cx="4452938" cy="1087438"/>
                      </a:xfrm>
                      <a:prstGeom prst="rect">
                        <a:avLst/>
                      </a:prstGeom>
                    </p:spPr>
                  </p:pic>
                </p:oleObj>
              </mc:Fallback>
            </mc:AlternateContent>
          </a:graphicData>
        </a:graphic>
      </p:graphicFrame>
      <p:sp>
        <p:nvSpPr>
          <p:cNvPr id="6" name="文本框 5"/>
          <p:cNvSpPr txBox="1"/>
          <p:nvPr/>
        </p:nvSpPr>
        <p:spPr>
          <a:xfrm>
            <a:off x="3734818" y="4960082"/>
            <a:ext cx="1018157" cy="288193"/>
          </a:xfrm>
          <a:prstGeom prst="rect">
            <a:avLst/>
          </a:prstGeom>
          <a:noFill/>
          <a:ln w="38100">
            <a:solidFill>
              <a:srgbClr val="C0000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endParaRPr lang="zh-CN" altLang="en-US" sz="2000" dirty="0">
              <a:solidFill>
                <a:srgbClr val="C00000"/>
              </a:solidFill>
            </a:endParaRPr>
          </a:p>
        </p:txBody>
      </p:sp>
      <mc:AlternateContent xmlns:mc="http://schemas.openxmlformats.org/markup-compatibility/2006" xmlns:a14="http://schemas.microsoft.com/office/drawing/2010/main">
        <mc:Choice Requires="a14">
          <p:sp>
            <p:nvSpPr>
              <p:cNvPr id="8" name="矩形 7"/>
              <p:cNvSpPr/>
              <p:nvPr/>
            </p:nvSpPr>
            <p:spPr>
              <a:xfrm>
                <a:off x="5372103" y="4191018"/>
                <a:ext cx="3719004" cy="1200329"/>
              </a:xfrm>
              <a:prstGeom prst="rect">
                <a:avLst/>
              </a:prstGeom>
            </p:spPr>
            <p:txBody>
              <a:bodyPr wrap="square">
                <a:spAutoFit/>
              </a:bodyPr>
              <a:lstStyle/>
              <a:p>
                <a:r>
                  <a:rPr lang="zh-CN" altLang="en-US" dirty="0" smtClean="0">
                    <a:solidFill>
                      <a:srgbClr val="C00000"/>
                    </a:solidFill>
                  </a:rPr>
                  <a:t>对数联合似然函数</a:t>
                </a:r>
                <a14:m>
                  <m:oMath xmlns:m="http://schemas.openxmlformats.org/officeDocument/2006/math">
                    <m:r>
                      <m:rPr>
                        <m:sty m:val="p"/>
                      </m:rPr>
                      <a:rPr lang="en-US" altLang="zh-CN" b="0" i="0" dirty="0" smtClean="0">
                        <a:solidFill>
                          <a:srgbClr val="C00000"/>
                        </a:solidFill>
                        <a:latin typeface="Cambria Math" panose="02040503050406030204" pitchFamily="18" charset="0"/>
                      </a:rPr>
                      <m:t>ln</m:t>
                    </m:r>
                    <m:r>
                      <a:rPr lang="en-US" altLang="zh-CN" b="0" i="1" dirty="0" smtClean="0">
                        <a:solidFill>
                          <a:srgbClr val="C00000"/>
                        </a:solidFill>
                        <a:latin typeface="Cambria Math" panose="02040503050406030204" pitchFamily="18" charset="0"/>
                      </a:rPr>
                      <m:t> </m:t>
                    </m:r>
                    <m:r>
                      <a:rPr lang="en-US" altLang="zh-CN" i="1" dirty="0">
                        <a:solidFill>
                          <a:srgbClr val="C00000"/>
                        </a:solidFill>
                        <a:latin typeface="Cambria Math" panose="02040503050406030204" pitchFamily="18" charset="0"/>
                      </a:rPr>
                      <m:t>𝑝</m:t>
                    </m:r>
                    <m:d>
                      <m:dPr>
                        <m:endChr m:val="|"/>
                        <m:ctrlPr>
                          <a:rPr lang="en-US" altLang="zh-CN" i="1" dirty="0">
                            <a:solidFill>
                              <a:srgbClr val="C00000"/>
                            </a:solidFill>
                            <a:latin typeface="Cambria Math" panose="02040503050406030204" pitchFamily="18" charset="0"/>
                          </a:rPr>
                        </m:ctrlPr>
                      </m:dPr>
                      <m:e>
                        <m:r>
                          <m:rPr>
                            <m:sty m:val="p"/>
                          </m:rPr>
                          <a:rPr lang="en-US" altLang="zh-CN" i="1" dirty="0">
                            <a:solidFill>
                              <a:srgbClr val="C00000"/>
                            </a:solidFill>
                            <a:latin typeface="Cambria Math" panose="02040503050406030204" pitchFamily="18" charset="0"/>
                          </a:rPr>
                          <m:t>x</m:t>
                        </m:r>
                        <m:r>
                          <a:rPr lang="en-US" altLang="zh-CN" i="1" dirty="0">
                            <a:solidFill>
                              <a:srgbClr val="C00000"/>
                            </a:solidFill>
                            <a:latin typeface="Cambria Math" panose="02040503050406030204" pitchFamily="18" charset="0"/>
                          </a:rPr>
                          <m:t>,  </m:t>
                        </m:r>
                        <m:r>
                          <a:rPr lang="en-US" altLang="zh-CN" i="1" dirty="0">
                            <a:solidFill>
                              <a:srgbClr val="C00000"/>
                            </a:solidFill>
                            <a:latin typeface="Cambria Math" panose="02040503050406030204" pitchFamily="18" charset="0"/>
                          </a:rPr>
                          <m:t>𝑧</m:t>
                        </m:r>
                        <m:r>
                          <a:rPr lang="en-US" altLang="zh-CN" i="1" dirty="0">
                            <a:solidFill>
                              <a:srgbClr val="C00000"/>
                            </a:solidFill>
                            <a:latin typeface="Cambria Math" panose="02040503050406030204" pitchFamily="18" charset="0"/>
                          </a:rPr>
                          <m:t> </m:t>
                        </m:r>
                      </m:e>
                    </m:d>
                    <m:r>
                      <a:rPr lang="en-US" altLang="zh-CN" i="1" dirty="0">
                        <a:solidFill>
                          <a:srgbClr val="C00000"/>
                        </a:solidFill>
                        <a:latin typeface="Cambria Math" panose="02040503050406030204" pitchFamily="18" charset="0"/>
                      </a:rPr>
                      <m:t> </m:t>
                    </m:r>
                    <m:r>
                      <m:rPr>
                        <m:sty m:val="p"/>
                      </m:rPr>
                      <a:rPr lang="en-US" altLang="zh-CN" b="0" i="0" dirty="0" smtClean="0">
                        <a:solidFill>
                          <a:srgbClr val="C00000"/>
                        </a:solidFill>
                        <a:latin typeface="Cambria Math" panose="02040503050406030204" pitchFamily="18" charset="0"/>
                      </a:rPr>
                      <m:t>Θ</m:t>
                    </m:r>
                    <m:r>
                      <a:rPr lang="en-US" altLang="zh-CN" i="1" dirty="0">
                        <a:solidFill>
                          <a:srgbClr val="C00000"/>
                        </a:solidFill>
                        <a:latin typeface="Cambria Math" panose="02040503050406030204" pitchFamily="18" charset="0"/>
                      </a:rPr>
                      <m:t>)</m:t>
                    </m:r>
                  </m:oMath>
                </a14:m>
                <a:r>
                  <a:rPr lang="zh-CN" altLang="en-US" i="0" dirty="0" smtClean="0">
                    <a:solidFill>
                      <a:srgbClr val="C00000"/>
                    </a:solidFill>
                    <a:latin typeface="+mj-lt"/>
                  </a:rPr>
                  <a:t>在</a:t>
                </a:r>
                <a:r>
                  <a:rPr lang="zh-CN" altLang="en-US" dirty="0" smtClean="0">
                    <a:solidFill>
                      <a:srgbClr val="C00000"/>
                    </a:solidFill>
                  </a:rPr>
                  <a:t>分布</a:t>
                </a:r>
                <a14:m>
                  <m:oMath xmlns:m="http://schemas.openxmlformats.org/officeDocument/2006/math">
                    <m:r>
                      <a:rPr lang="en-US" altLang="zh-CN" i="1" dirty="0">
                        <a:solidFill>
                          <a:srgbClr val="C00000"/>
                        </a:solidFill>
                        <a:latin typeface="Cambria Math" panose="02040503050406030204" pitchFamily="18" charset="0"/>
                      </a:rPr>
                      <m:t>𝑝</m:t>
                    </m:r>
                    <m:d>
                      <m:dPr>
                        <m:endChr m:val="|"/>
                        <m:ctrlPr>
                          <a:rPr lang="en-US" altLang="zh-CN" i="1" dirty="0">
                            <a:solidFill>
                              <a:srgbClr val="C00000"/>
                            </a:solidFill>
                            <a:latin typeface="Cambria Math" panose="02040503050406030204" pitchFamily="18" charset="0"/>
                          </a:rPr>
                        </m:ctrlPr>
                      </m:dPr>
                      <m:e>
                        <m:r>
                          <a:rPr lang="en-US" altLang="zh-CN" i="1" dirty="0">
                            <a:solidFill>
                              <a:srgbClr val="C00000"/>
                            </a:solidFill>
                            <a:latin typeface="Cambria Math" panose="02040503050406030204" pitchFamily="18" charset="0"/>
                          </a:rPr>
                          <m:t>𝑧</m:t>
                        </m:r>
                        <m:r>
                          <a:rPr lang="en-US" altLang="zh-CN" i="1" dirty="0">
                            <a:solidFill>
                              <a:srgbClr val="C00000"/>
                            </a:solidFill>
                            <a:latin typeface="Cambria Math" panose="02040503050406030204" pitchFamily="18" charset="0"/>
                          </a:rPr>
                          <m:t> </m:t>
                        </m:r>
                      </m:e>
                    </m:d>
                    <m:r>
                      <a:rPr lang="en-US" altLang="zh-CN" i="1" dirty="0">
                        <a:solidFill>
                          <a:srgbClr val="C00000"/>
                        </a:solidFill>
                        <a:latin typeface="Cambria Math" panose="02040503050406030204" pitchFamily="18" charset="0"/>
                      </a:rPr>
                      <m:t> </m:t>
                    </m:r>
                    <m:r>
                      <m:rPr>
                        <m:sty m:val="p"/>
                      </m:rPr>
                      <a:rPr lang="en-US" altLang="zh-CN" i="1" dirty="0">
                        <a:solidFill>
                          <a:srgbClr val="C00000"/>
                        </a:solidFill>
                        <a:latin typeface="Cambria Math" panose="02040503050406030204" pitchFamily="18" charset="0"/>
                      </a:rPr>
                      <m:t>x</m:t>
                    </m:r>
                    <m:r>
                      <a:rPr lang="en-US" altLang="zh-CN" i="1" dirty="0">
                        <a:solidFill>
                          <a:srgbClr val="C00000"/>
                        </a:solidFill>
                        <a:latin typeface="Cambria Math" panose="02040503050406030204" pitchFamily="18" charset="0"/>
                      </a:rPr>
                      <m:t>, </m:t>
                    </m:r>
                    <m:sSup>
                      <m:sSupPr>
                        <m:ctrlPr>
                          <a:rPr lang="en-US" altLang="zh-CN" i="1" dirty="0">
                            <a:solidFill>
                              <a:srgbClr val="C00000"/>
                            </a:solidFill>
                            <a:latin typeface="Cambria Math" panose="02040503050406030204" pitchFamily="18" charset="0"/>
                          </a:rPr>
                        </m:ctrlPr>
                      </m:sSupPr>
                      <m:e>
                        <m:r>
                          <m:rPr>
                            <m:sty m:val="p"/>
                          </m:rPr>
                          <a:rPr lang="en-US" altLang="zh-CN" dirty="0">
                            <a:solidFill>
                              <a:srgbClr val="C00000"/>
                            </a:solidFill>
                            <a:latin typeface="Cambria Math" panose="02040503050406030204" pitchFamily="18" charset="0"/>
                          </a:rPr>
                          <m:t>Θ</m:t>
                        </m:r>
                      </m:e>
                      <m:sup>
                        <m:r>
                          <a:rPr lang="en-US" altLang="zh-CN" i="1" dirty="0">
                            <a:solidFill>
                              <a:srgbClr val="C00000"/>
                            </a:solidFill>
                            <a:latin typeface="Cambria Math" panose="02040503050406030204" pitchFamily="18" charset="0"/>
                          </a:rPr>
                          <m:t>𝑡</m:t>
                        </m:r>
                      </m:sup>
                    </m:sSup>
                    <m:r>
                      <a:rPr lang="en-US" altLang="zh-CN" i="1" dirty="0">
                        <a:solidFill>
                          <a:srgbClr val="C00000"/>
                        </a:solidFill>
                        <a:latin typeface="Cambria Math" panose="02040503050406030204" pitchFamily="18" charset="0"/>
                      </a:rPr>
                      <m:t>)</m:t>
                    </m:r>
                  </m:oMath>
                </a14:m>
                <a:r>
                  <a:rPr lang="zh-CN" altLang="en-US" dirty="0" smtClean="0">
                    <a:solidFill>
                      <a:srgbClr val="C00000"/>
                    </a:solidFill>
                  </a:rPr>
                  <a:t>下的期望，分布</a:t>
                </a:r>
                <a14:m>
                  <m:oMath xmlns:m="http://schemas.openxmlformats.org/officeDocument/2006/math">
                    <m:r>
                      <a:rPr lang="en-US" altLang="zh-CN" i="1" dirty="0">
                        <a:solidFill>
                          <a:srgbClr val="C00000"/>
                        </a:solidFill>
                        <a:latin typeface="Cambria Math" panose="02040503050406030204" pitchFamily="18" charset="0"/>
                      </a:rPr>
                      <m:t>𝑝</m:t>
                    </m:r>
                    <m:d>
                      <m:dPr>
                        <m:endChr m:val="|"/>
                        <m:ctrlPr>
                          <a:rPr lang="en-US" altLang="zh-CN" i="1" dirty="0">
                            <a:solidFill>
                              <a:srgbClr val="C00000"/>
                            </a:solidFill>
                            <a:latin typeface="Cambria Math" panose="02040503050406030204" pitchFamily="18" charset="0"/>
                          </a:rPr>
                        </m:ctrlPr>
                      </m:dPr>
                      <m:e>
                        <m:r>
                          <a:rPr lang="en-US" altLang="zh-CN" i="1" dirty="0">
                            <a:solidFill>
                              <a:srgbClr val="C00000"/>
                            </a:solidFill>
                            <a:latin typeface="Cambria Math" panose="02040503050406030204" pitchFamily="18" charset="0"/>
                          </a:rPr>
                          <m:t>𝑧</m:t>
                        </m:r>
                        <m:r>
                          <a:rPr lang="en-US" altLang="zh-CN" i="1" dirty="0">
                            <a:solidFill>
                              <a:srgbClr val="C00000"/>
                            </a:solidFill>
                            <a:latin typeface="Cambria Math" panose="02040503050406030204" pitchFamily="18" charset="0"/>
                          </a:rPr>
                          <m:t> </m:t>
                        </m:r>
                      </m:e>
                    </m:d>
                    <m:r>
                      <a:rPr lang="en-US" altLang="zh-CN" i="1" dirty="0">
                        <a:solidFill>
                          <a:srgbClr val="C00000"/>
                        </a:solidFill>
                        <a:latin typeface="Cambria Math" panose="02040503050406030204" pitchFamily="18" charset="0"/>
                      </a:rPr>
                      <m:t> </m:t>
                    </m:r>
                    <m:r>
                      <m:rPr>
                        <m:sty m:val="p"/>
                      </m:rPr>
                      <a:rPr lang="en-US" altLang="zh-CN" i="1" dirty="0">
                        <a:solidFill>
                          <a:srgbClr val="C00000"/>
                        </a:solidFill>
                        <a:latin typeface="Cambria Math" panose="02040503050406030204" pitchFamily="18" charset="0"/>
                      </a:rPr>
                      <m:t>x</m:t>
                    </m:r>
                    <m:r>
                      <a:rPr lang="en-US" altLang="zh-CN" i="1" dirty="0">
                        <a:solidFill>
                          <a:srgbClr val="C00000"/>
                        </a:solidFill>
                        <a:latin typeface="Cambria Math" panose="02040503050406030204" pitchFamily="18" charset="0"/>
                      </a:rPr>
                      <m:t>, </m:t>
                    </m:r>
                    <m:sSup>
                      <m:sSupPr>
                        <m:ctrlPr>
                          <a:rPr lang="en-US" altLang="zh-CN" i="1" dirty="0">
                            <a:solidFill>
                              <a:srgbClr val="C00000"/>
                            </a:solidFill>
                            <a:latin typeface="Cambria Math" panose="02040503050406030204" pitchFamily="18" charset="0"/>
                          </a:rPr>
                        </m:ctrlPr>
                      </m:sSupPr>
                      <m:e>
                        <m:r>
                          <m:rPr>
                            <m:sty m:val="p"/>
                          </m:rPr>
                          <a:rPr lang="en-US" altLang="zh-CN" dirty="0">
                            <a:solidFill>
                              <a:srgbClr val="C00000"/>
                            </a:solidFill>
                            <a:latin typeface="Cambria Math" panose="02040503050406030204" pitchFamily="18" charset="0"/>
                          </a:rPr>
                          <m:t>Θ</m:t>
                        </m:r>
                      </m:e>
                      <m:sup>
                        <m:r>
                          <a:rPr lang="en-US" altLang="zh-CN" i="1" dirty="0">
                            <a:solidFill>
                              <a:srgbClr val="C00000"/>
                            </a:solidFill>
                            <a:latin typeface="Cambria Math" panose="02040503050406030204" pitchFamily="18" charset="0"/>
                          </a:rPr>
                          <m:t>𝑡</m:t>
                        </m:r>
                      </m:sup>
                    </m:sSup>
                    <m:r>
                      <a:rPr lang="en-US" altLang="zh-CN" i="1" dirty="0">
                        <a:solidFill>
                          <a:srgbClr val="C00000"/>
                        </a:solidFill>
                        <a:latin typeface="Cambria Math" panose="02040503050406030204" pitchFamily="18" charset="0"/>
                      </a:rPr>
                      <m:t>)</m:t>
                    </m:r>
                  </m:oMath>
                </a14:m>
                <a:r>
                  <a:rPr lang="zh-CN" altLang="en-US" i="0" dirty="0" smtClean="0">
                    <a:solidFill>
                      <a:srgbClr val="C00000"/>
                    </a:solidFill>
                    <a:latin typeface="+mj-lt"/>
                  </a:rPr>
                  <a:t>与</a:t>
                </a:r>
                <a14:m>
                  <m:oMath xmlns:m="http://schemas.openxmlformats.org/officeDocument/2006/math">
                    <m:r>
                      <m:rPr>
                        <m:sty m:val="p"/>
                      </m:rPr>
                      <a:rPr lang="en-US" altLang="zh-CN" i="1" dirty="0">
                        <a:solidFill>
                          <a:srgbClr val="C00000"/>
                        </a:solidFill>
                        <a:latin typeface="Cambria Math" panose="02040503050406030204" pitchFamily="18" charset="0"/>
                      </a:rPr>
                      <m:t>z</m:t>
                    </m:r>
                  </m:oMath>
                </a14:m>
                <a:r>
                  <a:rPr lang="zh-CN" altLang="en-US" dirty="0" smtClean="0">
                    <a:solidFill>
                      <a:srgbClr val="C00000"/>
                    </a:solidFill>
                  </a:rPr>
                  <a:t>的真实后验分布相等，</a:t>
                </a:r>
                <a14:m>
                  <m:oMath xmlns:m="http://schemas.openxmlformats.org/officeDocument/2006/math">
                    <m:r>
                      <a:rPr lang="en-US" altLang="zh-CN" i="1">
                        <a:solidFill>
                          <a:srgbClr val="C00000"/>
                        </a:solidFill>
                        <a:latin typeface="Cambria Math" panose="02040503050406030204" pitchFamily="18" charset="0"/>
                      </a:rPr>
                      <m:t>𝒬</m:t>
                    </m:r>
                    <m:d>
                      <m:dPr>
                        <m:ctrlPr>
                          <a:rPr lang="en-US" altLang="zh-CN" i="1">
                            <a:solidFill>
                              <a:srgbClr val="C00000"/>
                            </a:solidFill>
                            <a:latin typeface="Cambria Math" panose="02040503050406030204" pitchFamily="18" charset="0"/>
                          </a:rPr>
                        </m:ctrlPr>
                      </m:dPr>
                      <m:e>
                        <m:r>
                          <m:rPr>
                            <m:sty m:val="p"/>
                          </m:rPr>
                          <a:rPr lang="en-US" altLang="zh-CN">
                            <a:solidFill>
                              <a:srgbClr val="C00000"/>
                            </a:solidFill>
                            <a:latin typeface="Cambria Math" panose="02040503050406030204" pitchFamily="18" charset="0"/>
                          </a:rPr>
                          <m:t>Θ</m:t>
                        </m:r>
                        <m:r>
                          <a:rPr lang="en-US" altLang="zh-CN" i="1">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m:rPr>
                                <m:sty m:val="p"/>
                              </m:rPr>
                              <a:rPr lang="en-US" altLang="zh-CN">
                                <a:solidFill>
                                  <a:srgbClr val="C00000"/>
                                </a:solidFill>
                                <a:latin typeface="Cambria Math" panose="02040503050406030204" pitchFamily="18" charset="0"/>
                              </a:rPr>
                              <m:t>Θ</m:t>
                            </m:r>
                          </m:e>
                          <m:sup>
                            <m:r>
                              <a:rPr lang="en-US" altLang="zh-CN" i="1">
                                <a:solidFill>
                                  <a:srgbClr val="C00000"/>
                                </a:solidFill>
                                <a:latin typeface="Cambria Math" panose="02040503050406030204" pitchFamily="18" charset="0"/>
                              </a:rPr>
                              <m:t>𝑡</m:t>
                            </m:r>
                          </m:sup>
                        </m:sSup>
                      </m:e>
                    </m:d>
                  </m:oMath>
                </a14:m>
                <a:r>
                  <a:rPr lang="zh-CN" altLang="en-US" dirty="0" smtClean="0">
                    <a:solidFill>
                      <a:srgbClr val="C00000"/>
                    </a:solidFill>
                  </a:rPr>
                  <a:t>近似于对数似然函数</a:t>
                </a:r>
                <a:endParaRPr lang="zh-CN" altLang="en-US" dirty="0">
                  <a:solidFill>
                    <a:srgbClr val="C0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5372103" y="4191018"/>
                <a:ext cx="3719004" cy="1200329"/>
              </a:xfrm>
              <a:prstGeom prst="rect">
                <a:avLst/>
              </a:prstGeom>
              <a:blipFill rotWithShape="0">
                <a:blip r:embed="rId8"/>
                <a:stretch>
                  <a:fillRect l="-1311" t="-4082" r="-7541" b="-66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777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近似推断：变分方法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60350" y="1158536"/>
                <a:ext cx="8616950" cy="5147014"/>
              </a:xfrm>
            </p:spPr>
            <p:txBody>
              <a:bodyPr>
                <a:normAutofit/>
              </a:bodyPr>
              <a:lstStyle/>
              <a:p>
                <a14:m>
                  <m:oMath xmlns:m="http://schemas.openxmlformats.org/officeDocument/2006/math">
                    <m:r>
                      <a:rPr lang="en-US" altLang="zh-CN" i="1" dirty="0" smtClean="0">
                        <a:latin typeface="Cambria Math" panose="02040503050406030204" pitchFamily="18" charset="0"/>
                      </a:rPr>
                      <m:t>𝑝</m:t>
                    </m:r>
                    <m:d>
                      <m:dPr>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𝑧</m:t>
                        </m:r>
                        <m:r>
                          <a:rPr lang="en-US" altLang="zh-CN" i="1" dirty="0">
                            <a:latin typeface="Cambria Math" panose="02040503050406030204" pitchFamily="18" charset="0"/>
                          </a:rPr>
                          <m:t> </m:t>
                        </m:r>
                      </m:e>
                    </m:d>
                    <m:r>
                      <a:rPr lang="en-US" altLang="zh-CN" i="1" dirty="0">
                        <a:latin typeface="Cambria Math" panose="02040503050406030204" pitchFamily="18" charset="0"/>
                      </a:rPr>
                      <m:t> </m:t>
                    </m:r>
                    <m:r>
                      <m:rPr>
                        <m:sty m:val="p"/>
                      </m:rPr>
                      <a:rPr lang="en-US" altLang="zh-CN" i="1" dirty="0">
                        <a:latin typeface="Cambria Math" panose="02040503050406030204" pitchFamily="18" charset="0"/>
                      </a:rPr>
                      <m:t>x</m:t>
                    </m:r>
                    <m:r>
                      <a:rPr lang="en-US" altLang="zh-CN" i="1" dirty="0">
                        <a:latin typeface="Cambria Math" panose="02040503050406030204" pitchFamily="18" charset="0"/>
                      </a:rPr>
                      <m:t>, </m:t>
                    </m:r>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Θ</m:t>
                        </m:r>
                      </m:e>
                      <m:sup>
                        <m:r>
                          <a:rPr lang="en-US" altLang="zh-CN" i="1" dirty="0">
                            <a:latin typeface="Cambria Math" panose="02040503050406030204" pitchFamily="18" charset="0"/>
                          </a:rPr>
                          <m:t>𝑡</m:t>
                        </m:r>
                      </m:sup>
                    </m:sSup>
                    <m:r>
                      <a:rPr lang="en-US" altLang="zh-CN" i="1" dirty="0">
                        <a:latin typeface="Cambria Math" panose="02040503050406030204" pitchFamily="18" charset="0"/>
                      </a:rPr>
                      <m:t>)</m:t>
                    </m:r>
                  </m:oMath>
                </a14:m>
                <a:r>
                  <a:rPr lang="zh-CN" altLang="en-US" dirty="0" smtClean="0"/>
                  <a:t>是隐变量</a:t>
                </a:r>
                <a14:m>
                  <m:oMath xmlns:m="http://schemas.openxmlformats.org/officeDocument/2006/math">
                    <m:r>
                      <m:rPr>
                        <m:sty m:val="p"/>
                      </m:rPr>
                      <a:rPr lang="en-US" altLang="zh-CN" i="1" dirty="0">
                        <a:latin typeface="Cambria Math" panose="02040503050406030204" pitchFamily="18" charset="0"/>
                      </a:rPr>
                      <m:t>z</m:t>
                    </m:r>
                    <m:r>
                      <a:rPr lang="zh-CN" altLang="en-US" i="1" dirty="0" smtClean="0">
                        <a:latin typeface="Cambria Math" panose="02040503050406030204" pitchFamily="18" charset="0"/>
                      </a:rPr>
                      <m:t>的</m:t>
                    </m:r>
                  </m:oMath>
                </a14:m>
                <a:r>
                  <a:rPr lang="zh-CN" altLang="en-US" dirty="0" smtClean="0"/>
                  <a:t>近似分布，将这个近似分布用</a:t>
                </a:r>
                <a14:m>
                  <m:oMath xmlns:m="http://schemas.openxmlformats.org/officeDocument/2006/math">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oMath>
                </a14:m>
                <a:r>
                  <a:rPr lang="zh-CN" altLang="en-US" dirty="0" smtClean="0"/>
                  <a:t>表示：</a:t>
                </a:r>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endParaRPr lang="en-US" altLang="zh-CN" dirty="0"/>
              </a:p>
              <a:p>
                <a:endParaRPr lang="en-US" altLang="zh-CN" dirty="0"/>
              </a:p>
              <a:p>
                <a:r>
                  <a:rPr lang="zh-CN" altLang="en-US" dirty="0">
                    <a:latin typeface="微软雅黑" panose="020B0503020204020204" pitchFamily="34" charset="-122"/>
                    <a:ea typeface="微软雅黑" panose="020B0503020204020204" pitchFamily="34" charset="-122"/>
                  </a:rPr>
                  <a:t>现实任</a:t>
                </a:r>
                <a:r>
                  <a:rPr lang="zh-CN" altLang="en-US" dirty="0" smtClean="0">
                    <a:latin typeface="微软雅黑" panose="020B0503020204020204" pitchFamily="34" charset="-122"/>
                    <a:ea typeface="微软雅黑" panose="020B0503020204020204" pitchFamily="34" charset="-122"/>
                  </a:rPr>
                  <a:t>务中，</a:t>
                </a:r>
                <a:r>
                  <a:rPr lang="en-US" altLang="zh-CN" dirty="0" smtClean="0">
                    <a:latin typeface="微软雅黑" panose="020B0503020204020204" pitchFamily="34" charset="-122"/>
                    <a:ea typeface="微软雅黑" panose="020B0503020204020204" pitchFamily="34" charset="-122"/>
                  </a:rPr>
                  <a:t>E</a:t>
                </a:r>
                <a:r>
                  <a:rPr lang="zh-CN" altLang="en-US" dirty="0" smtClean="0">
                    <a:latin typeface="微软雅黑" panose="020B0503020204020204" pitchFamily="34" charset="-122"/>
                    <a:ea typeface="微软雅黑" panose="020B0503020204020204" pitchFamily="34" charset="-122"/>
                  </a:rPr>
                  <a:t>部的推断可能很复杂</a:t>
                </a:r>
                <a:endParaRPr lang="en-US" altLang="zh-CN" dirty="0" smtClean="0">
                  <a:latin typeface="微软雅黑" panose="020B0503020204020204" pitchFamily="34" charset="-122"/>
                  <a:ea typeface="微软雅黑" panose="020B0503020204020204" pitchFamily="34" charset="-122"/>
                </a:endParaRPr>
              </a:p>
              <a:p>
                <a:pPr lvl="1"/>
                <a:r>
                  <a:rPr lang="zh-CN" altLang="en-US" dirty="0" smtClean="0">
                    <a:solidFill>
                      <a:schemeClr val="tx1"/>
                    </a:solidFill>
                    <a:latin typeface="微软雅黑" panose="020B0503020204020204" pitchFamily="34" charset="-122"/>
                    <a:ea typeface="微软雅黑" panose="020B0503020204020204" pitchFamily="34" charset="-122"/>
                  </a:rPr>
                  <a:t>借助变分推断，简</a:t>
                </a:r>
                <a:r>
                  <a:rPr lang="zh-CN" altLang="en-US" dirty="0">
                    <a:solidFill>
                      <a:schemeClr val="tx1"/>
                    </a:solidFill>
                    <a:latin typeface="微软雅黑" panose="020B0503020204020204" pitchFamily="34" charset="-122"/>
                    <a:ea typeface="微软雅黑" panose="020B0503020204020204" pitchFamily="34" charset="-122"/>
                  </a:rPr>
                  <a:t>化</a:t>
                </a:r>
                <a14:m>
                  <m:oMath xmlns:m="http://schemas.openxmlformats.org/officeDocument/2006/math">
                    <m:r>
                      <m:rPr>
                        <m:sty m:val="p"/>
                      </m:rPr>
                      <a:rPr lang="en-US" altLang="zh-CN" i="1" dirty="0">
                        <a:solidFill>
                          <a:schemeClr val="tx1"/>
                        </a:solidFill>
                        <a:latin typeface="Cambria Math" panose="02040503050406030204" pitchFamily="18" charset="0"/>
                      </a:rPr>
                      <m:t>q</m:t>
                    </m:r>
                  </m:oMath>
                </a14:m>
                <a:r>
                  <a:rPr lang="zh-CN" altLang="en-US" dirty="0">
                    <a:solidFill>
                      <a:schemeClr val="tx1"/>
                    </a:solidFill>
                    <a:latin typeface="微软雅黑" panose="020B0503020204020204" pitchFamily="34" charset="-122"/>
                    <a:ea typeface="微软雅黑" panose="020B0503020204020204" pitchFamily="34" charset="-122"/>
                  </a:rPr>
                  <a:t>的形式（增加假设</a:t>
                </a:r>
                <a:r>
                  <a:rPr lang="zh-CN" altLang="en-US" dirty="0" smtClean="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latin typeface="微软雅黑" panose="020B0503020204020204" pitchFamily="34" charset="-122"/>
                  <a:ea typeface="微软雅黑" panose="020B0503020204020204" pitchFamily="34"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60350" y="1158536"/>
                <a:ext cx="8616950" cy="5147014"/>
              </a:xfrm>
              <a:blipFill rotWithShape="0">
                <a:blip r:embed="rId3"/>
                <a:stretch>
                  <a:fillRect l="-778" t="-1777"/>
                </a:stretch>
              </a:blipFill>
            </p:spPr>
            <p:txBody>
              <a:bodyPr/>
              <a:lstStyle/>
              <a:p>
                <a:r>
                  <a:rPr lang="zh-CN" altLang="en-US">
                    <a:noFill/>
                  </a:rPr>
                  <a:t> </a:t>
                </a:r>
              </a:p>
            </p:txBody>
          </p:sp>
        </mc:Fallback>
      </mc:AlternateContent>
      <p:sp>
        <p:nvSpPr>
          <p:cNvPr id="4" name="文本框 3"/>
          <p:cNvSpPr txBox="1"/>
          <p:nvPr/>
        </p:nvSpPr>
        <p:spPr>
          <a:xfrm>
            <a:off x="2268638" y="1742149"/>
            <a:ext cx="4757195" cy="769441"/>
          </a:xfrm>
          <a:prstGeom prst="rect">
            <a:avLst/>
          </a:prstGeom>
          <a:ln w="38100"/>
        </p:spPr>
        <p:style>
          <a:lnRef idx="2">
            <a:schemeClr val="accent2"/>
          </a:lnRef>
          <a:fillRef idx="1">
            <a:schemeClr val="lt1"/>
          </a:fillRef>
          <a:effectRef idx="0">
            <a:schemeClr val="accent2"/>
          </a:effectRef>
          <a:fontRef idx="minor">
            <a:schemeClr val="dk1"/>
          </a:fontRef>
        </p:style>
        <p:txBody>
          <a:bodyPr wrap="square" rtlCol="0">
            <a:spAutoFit/>
          </a:bodyPr>
          <a:lstStyle/>
          <a:p>
            <a:pPr algn="ctr"/>
            <a:endParaRPr lang="zh-CN" altLang="en-US" sz="4400" dirty="0">
              <a:solidFill>
                <a:srgbClr val="C30D23"/>
              </a:solidFill>
            </a:endParaRPr>
          </a:p>
        </p:txBody>
      </p:sp>
      <p:sp>
        <p:nvSpPr>
          <p:cNvPr id="5" name="文本框 4"/>
          <p:cNvSpPr txBox="1"/>
          <p:nvPr/>
        </p:nvSpPr>
        <p:spPr>
          <a:xfrm>
            <a:off x="147208" y="3770479"/>
            <a:ext cx="3417791" cy="769441"/>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endParaRPr lang="zh-CN" altLang="en-US" sz="4400" dirty="0">
              <a:solidFill>
                <a:schemeClr val="accent5"/>
              </a:solidFill>
            </a:endParaRPr>
          </a:p>
        </p:txBody>
      </p:sp>
      <p:sp>
        <p:nvSpPr>
          <p:cNvPr id="6" name="文本框 5"/>
          <p:cNvSpPr txBox="1"/>
          <p:nvPr/>
        </p:nvSpPr>
        <p:spPr>
          <a:xfrm>
            <a:off x="4018085" y="3770479"/>
            <a:ext cx="3982915" cy="769441"/>
          </a:xfrm>
          <a:prstGeom prst="rect">
            <a:avLst/>
          </a:prstGeom>
          <a:ln w="38100">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endParaRPr lang="zh-CN" altLang="en-US" sz="4400" dirty="0">
              <a:solidFill>
                <a:schemeClr val="accent3"/>
              </a:solidFill>
            </a:endParaRPr>
          </a:p>
        </p:txBody>
      </p:sp>
      <p:sp>
        <p:nvSpPr>
          <p:cNvPr id="7" name="下箭头 6"/>
          <p:cNvSpPr/>
          <p:nvPr/>
        </p:nvSpPr>
        <p:spPr>
          <a:xfrm rot="10800000">
            <a:off x="2733519" y="2683834"/>
            <a:ext cx="622852" cy="914400"/>
          </a:xfrm>
          <a:prstGeom prst="downArrow">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下箭头 7"/>
          <p:cNvSpPr/>
          <p:nvPr/>
        </p:nvSpPr>
        <p:spPr>
          <a:xfrm rot="10800000">
            <a:off x="4954935" y="2683834"/>
            <a:ext cx="622852" cy="914400"/>
          </a:xfrm>
          <a:prstGeom prst="downArrow">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31026" y="3075015"/>
            <a:ext cx="1620957" cy="523220"/>
          </a:xfrm>
          <a:prstGeom prst="rect">
            <a:avLst/>
          </a:prstGeom>
          <a:noFill/>
        </p:spPr>
        <p:txBody>
          <a:bodyPr wrap="none" rtlCol="0">
            <a:spAutoFit/>
          </a:bodyPr>
          <a:lstStyle/>
          <a:p>
            <a:r>
              <a:rPr lang="zh-CN" altLang="en-US" sz="2800" dirty="0" smtClean="0">
                <a:solidFill>
                  <a:schemeClr val="accent5"/>
                </a:solidFill>
              </a:rPr>
              <a:t>构成下界</a:t>
            </a:r>
            <a:endParaRPr lang="zh-CN" altLang="en-US" sz="2800" dirty="0">
              <a:solidFill>
                <a:schemeClr val="accent5"/>
              </a:solidFill>
            </a:endParaRPr>
          </a:p>
        </p:txBody>
      </p:sp>
      <mc:AlternateContent xmlns:mc="http://schemas.openxmlformats.org/markup-compatibility/2006" xmlns:a14="http://schemas.microsoft.com/office/drawing/2010/main">
        <mc:Choice Requires="a14">
          <p:sp>
            <p:nvSpPr>
              <p:cNvPr id="10" name="文本框 9"/>
              <p:cNvSpPr txBox="1"/>
              <p:nvPr/>
            </p:nvSpPr>
            <p:spPr>
              <a:xfrm>
                <a:off x="5726923" y="2986451"/>
                <a:ext cx="3506088" cy="523220"/>
              </a:xfrm>
              <a:prstGeom prst="rect">
                <a:avLst/>
              </a:prstGeom>
              <a:noFill/>
            </p:spPr>
            <p:txBody>
              <a:bodyPr wrap="none" rtlCol="0">
                <a:spAutoFit/>
              </a:bodyPr>
              <a:lstStyle/>
              <a:p>
                <a:r>
                  <a:rPr lang="zh-CN" altLang="en-US" sz="2800" dirty="0" smtClean="0">
                    <a:solidFill>
                      <a:schemeClr val="accent3"/>
                    </a:solidFill>
                    <a:latin typeface="微软雅黑" panose="020B0503020204020204" pitchFamily="34" charset="-122"/>
                    <a:ea typeface="微软雅黑" panose="020B0503020204020204" pitchFamily="34" charset="-122"/>
                  </a:rPr>
                  <a:t>分布</a:t>
                </a:r>
                <a14:m>
                  <m:oMath xmlns:m="http://schemas.openxmlformats.org/officeDocument/2006/math">
                    <m:r>
                      <a:rPr lang="en-US" altLang="zh-CN" sz="2800" i="1" dirty="0" smtClean="0">
                        <a:solidFill>
                          <a:schemeClr val="accent3"/>
                        </a:solidFill>
                        <a:latin typeface="Cambria Math" panose="02040503050406030204" pitchFamily="18" charset="0"/>
                      </a:rPr>
                      <m:t>𝑞</m:t>
                    </m:r>
                  </m:oMath>
                </a14:m>
                <a:r>
                  <a:rPr lang="zh-CN" altLang="en-US" sz="2800" dirty="0" smtClean="0">
                    <a:solidFill>
                      <a:schemeClr val="accent3"/>
                    </a:solidFill>
                    <a:latin typeface="微软雅黑" panose="020B0503020204020204" pitchFamily="34" charset="-122"/>
                    <a:ea typeface="微软雅黑" panose="020B0503020204020204" pitchFamily="34" charset="-122"/>
                  </a:rPr>
                  <a:t>和</a:t>
                </a:r>
                <a14:m>
                  <m:oMath xmlns:m="http://schemas.openxmlformats.org/officeDocument/2006/math">
                    <m:r>
                      <a:rPr lang="en-US" altLang="zh-CN" sz="2800" i="1" dirty="0" smtClean="0">
                        <a:solidFill>
                          <a:schemeClr val="accent3"/>
                        </a:solidFill>
                        <a:latin typeface="Cambria Math" panose="02040503050406030204" pitchFamily="18" charset="0"/>
                      </a:rPr>
                      <m:t>𝑝</m:t>
                    </m:r>
                  </m:oMath>
                </a14:m>
                <a:r>
                  <a:rPr lang="zh-CN" altLang="en-US" sz="2800" dirty="0" smtClean="0">
                    <a:solidFill>
                      <a:schemeClr val="accent3"/>
                    </a:solidFill>
                    <a:latin typeface="微软雅黑" panose="020B0503020204020204" pitchFamily="34" charset="-122"/>
                    <a:ea typeface="微软雅黑" panose="020B0503020204020204" pitchFamily="34" charset="-122"/>
                  </a:rPr>
                  <a:t>的差异度量</a:t>
                </a:r>
                <a:endParaRPr lang="zh-CN" altLang="en-US" sz="2800" dirty="0">
                  <a:solidFill>
                    <a:schemeClr val="accent3"/>
                  </a:solidFill>
                  <a:latin typeface="微软雅黑" panose="020B0503020204020204" pitchFamily="34" charset="-122"/>
                  <a:ea typeface="微软雅黑" panose="020B0503020204020204" pitchFamily="34"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5726923" y="2986451"/>
                <a:ext cx="3506088" cy="523220"/>
              </a:xfrm>
              <a:prstGeom prst="rect">
                <a:avLst/>
              </a:prstGeom>
              <a:blipFill rotWithShape="0">
                <a:blip r:embed="rId4"/>
                <a:stretch>
                  <a:fillRect l="-3472" t="-12791" r="-868" b="-31395"/>
                </a:stretch>
              </a:blipFill>
            </p:spPr>
            <p:txBody>
              <a:bodyPr/>
              <a:lstStyle/>
              <a:p>
                <a:r>
                  <a:rPr lang="zh-CN" altLang="en-US">
                    <a:noFill/>
                  </a:rPr>
                  <a:t> </a:t>
                </a:r>
              </a:p>
            </p:txBody>
          </p:sp>
        </mc:Fallback>
      </mc:AlternateContent>
      <p:sp>
        <p:nvSpPr>
          <p:cNvPr id="14" name="文本框 13"/>
          <p:cNvSpPr txBox="1"/>
          <p:nvPr/>
        </p:nvSpPr>
        <p:spPr>
          <a:xfrm>
            <a:off x="505465" y="1838736"/>
            <a:ext cx="1814772" cy="523220"/>
          </a:xfrm>
          <a:prstGeom prst="rect">
            <a:avLst/>
          </a:prstGeom>
          <a:noFill/>
        </p:spPr>
        <p:txBody>
          <a:bodyPr wrap="square" rtlCol="0">
            <a:spAutoFit/>
          </a:bodyPr>
          <a:lstStyle/>
          <a:p>
            <a:r>
              <a:rPr lang="zh-CN" altLang="en-US" sz="2800" dirty="0" smtClean="0">
                <a:solidFill>
                  <a:srgbClr val="C00000"/>
                </a:solidFill>
              </a:rPr>
              <a:t>对数似然</a:t>
            </a:r>
            <a:endParaRPr lang="zh-CN" altLang="en-US" sz="2800" dirty="0">
              <a:solidFill>
                <a:srgbClr val="C00000"/>
              </a:solidFill>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3861907452"/>
              </p:ext>
            </p:extLst>
          </p:nvPr>
        </p:nvGraphicFramePr>
        <p:xfrm>
          <a:off x="2435225" y="1917700"/>
          <a:ext cx="4464050" cy="449263"/>
        </p:xfrm>
        <a:graphic>
          <a:graphicData uri="http://schemas.openxmlformats.org/presentationml/2006/ole">
            <mc:AlternateContent xmlns:mc="http://schemas.openxmlformats.org/markup-compatibility/2006">
              <mc:Choice xmlns:v="urn:schemas-microsoft-com:vml" Requires="v">
                <p:oleObj spid="_x0000_s32898" name="Formula" r:id="rId5" imgW="1766880" imgH="177840" progId="Equation.Ribbit">
                  <p:embed/>
                </p:oleObj>
              </mc:Choice>
              <mc:Fallback>
                <p:oleObj name="Formula" r:id="rId5" imgW="1766880" imgH="177840" progId="Equation.Ribbit">
                  <p:embed/>
                  <p:pic>
                    <p:nvPicPr>
                      <p:cNvPr id="0" name=""/>
                      <p:cNvPicPr/>
                      <p:nvPr/>
                    </p:nvPicPr>
                    <p:blipFill>
                      <a:blip r:embed="rId6"/>
                      <a:stretch>
                        <a:fillRect/>
                      </a:stretch>
                    </p:blipFill>
                    <p:spPr>
                      <a:xfrm>
                        <a:off x="2435225" y="1917700"/>
                        <a:ext cx="4464050" cy="449263"/>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631447996"/>
              </p:ext>
            </p:extLst>
          </p:nvPr>
        </p:nvGraphicFramePr>
        <p:xfrm>
          <a:off x="263525" y="3889375"/>
          <a:ext cx="3032125" cy="519113"/>
        </p:xfrm>
        <a:graphic>
          <a:graphicData uri="http://schemas.openxmlformats.org/presentationml/2006/ole">
            <mc:AlternateContent xmlns:mc="http://schemas.openxmlformats.org/markup-compatibility/2006">
              <mc:Choice xmlns:v="urn:schemas-microsoft-com:vml" Requires="v">
                <p:oleObj spid="_x0000_s32899" name="Formula" r:id="rId7" imgW="1760400" imgH="301320" progId="Equation.Ribbit">
                  <p:embed/>
                </p:oleObj>
              </mc:Choice>
              <mc:Fallback>
                <p:oleObj name="Formula" r:id="rId7" imgW="1760400" imgH="301320" progId="Equation.Ribbit">
                  <p:embed/>
                  <p:pic>
                    <p:nvPicPr>
                      <p:cNvPr id="0" name=""/>
                      <p:cNvPicPr/>
                      <p:nvPr/>
                    </p:nvPicPr>
                    <p:blipFill>
                      <a:blip r:embed="rId8"/>
                      <a:stretch>
                        <a:fillRect/>
                      </a:stretch>
                    </p:blipFill>
                    <p:spPr>
                      <a:xfrm>
                        <a:off x="263525" y="3889375"/>
                        <a:ext cx="3032125" cy="519113"/>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277533069"/>
              </p:ext>
            </p:extLst>
          </p:nvPr>
        </p:nvGraphicFramePr>
        <p:xfrm>
          <a:off x="4092575" y="3897313"/>
          <a:ext cx="3824288" cy="484187"/>
        </p:xfrm>
        <a:graphic>
          <a:graphicData uri="http://schemas.openxmlformats.org/presentationml/2006/ole">
            <mc:AlternateContent xmlns:mc="http://schemas.openxmlformats.org/markup-compatibility/2006">
              <mc:Choice xmlns:v="urn:schemas-microsoft-com:vml" Requires="v">
                <p:oleObj spid="_x0000_s32900" name="Formula" r:id="rId9" imgW="2378880" imgH="301320" progId="Equation.Ribbit">
                  <p:embed/>
                </p:oleObj>
              </mc:Choice>
              <mc:Fallback>
                <p:oleObj name="Formula" r:id="rId9" imgW="2378880" imgH="301320" progId="Equation.Ribbit">
                  <p:embed/>
                  <p:pic>
                    <p:nvPicPr>
                      <p:cNvPr id="0" name=""/>
                      <p:cNvPicPr/>
                      <p:nvPr/>
                    </p:nvPicPr>
                    <p:blipFill>
                      <a:blip r:embed="rId10"/>
                      <a:stretch>
                        <a:fillRect/>
                      </a:stretch>
                    </p:blipFill>
                    <p:spPr>
                      <a:xfrm>
                        <a:off x="4092575" y="3897313"/>
                        <a:ext cx="3824288" cy="484187"/>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4239664790"/>
              </p:ext>
            </p:extLst>
          </p:nvPr>
        </p:nvGraphicFramePr>
        <p:xfrm>
          <a:off x="5786438" y="4956175"/>
          <a:ext cx="2478087" cy="908050"/>
        </p:xfrm>
        <a:graphic>
          <a:graphicData uri="http://schemas.openxmlformats.org/presentationml/2006/ole">
            <mc:AlternateContent xmlns:mc="http://schemas.openxmlformats.org/markup-compatibility/2006">
              <mc:Choice xmlns:v="urn:schemas-microsoft-com:vml" Requires="v">
                <p:oleObj spid="_x0000_s32901" name="Formula" r:id="rId11" imgW="997200" imgH="365760" progId="Equation.Ribbit">
                  <p:embed/>
                </p:oleObj>
              </mc:Choice>
              <mc:Fallback>
                <p:oleObj name="Formula" r:id="rId11" imgW="997200" imgH="365760" progId="Equation.Ribbit">
                  <p:embed/>
                  <p:pic>
                    <p:nvPicPr>
                      <p:cNvPr id="0" name=""/>
                      <p:cNvPicPr/>
                      <p:nvPr/>
                    </p:nvPicPr>
                    <p:blipFill>
                      <a:blip r:embed="rId12"/>
                      <a:stretch>
                        <a:fillRect/>
                      </a:stretch>
                    </p:blipFill>
                    <p:spPr>
                      <a:xfrm>
                        <a:off x="5786438" y="4956175"/>
                        <a:ext cx="2478087" cy="908050"/>
                      </a:xfrm>
                      <a:prstGeom prst="rect">
                        <a:avLst/>
                      </a:prstGeom>
                    </p:spPr>
                  </p:pic>
                </p:oleObj>
              </mc:Fallback>
            </mc:AlternateContent>
          </a:graphicData>
        </a:graphic>
      </p:graphicFrame>
    </p:spTree>
    <p:extLst>
      <p:ext uri="{BB962C8B-B14F-4D97-AF65-F5344CB8AC3E}">
        <p14:creationId xmlns:p14="http://schemas.microsoft.com/office/powerpoint/2010/main" val="190783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par>
                                <p:cTn id="26" presetID="22" presetClass="entr" presetSubtype="4"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近似推断：变分方法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60350" y="1158536"/>
                <a:ext cx="8616950" cy="4596973"/>
              </a:xfrm>
            </p:spPr>
            <p:txBody>
              <a:bodyPr/>
              <a:lstStyle/>
              <a:p>
                <a:r>
                  <a:rPr lang="zh-CN" altLang="en-US" dirty="0" smtClean="0"/>
                  <a:t>假设</a:t>
                </a:r>
                <a14:m>
                  <m:oMath xmlns:m="http://schemas.openxmlformats.org/officeDocument/2006/math">
                    <m:r>
                      <a:rPr lang="en-US" altLang="zh-CN" b="0" i="1" smtClean="0">
                        <a:latin typeface="Cambria Math" panose="02040503050406030204" pitchFamily="18" charset="0"/>
                      </a:rPr>
                      <m:t>𝑧</m:t>
                    </m:r>
                  </m:oMath>
                </a14:m>
                <a:r>
                  <a:rPr lang="zh-CN" altLang="en-US" dirty="0" smtClean="0"/>
                  <a:t>的分布：</a:t>
                </a:r>
                <a:endParaRPr lang="en-US" altLang="zh-CN" dirty="0" smtClean="0"/>
              </a:p>
              <a:p>
                <a:endParaRPr lang="en-US" altLang="zh-CN" dirty="0"/>
              </a:p>
              <a:p>
                <a:r>
                  <a:rPr lang="zh-CN" altLang="en-US" dirty="0" smtClean="0"/>
                  <a:t>假设复杂的多变量</a:t>
                </a:r>
                <a14:m>
                  <m:oMath xmlns:m="http://schemas.openxmlformats.org/officeDocument/2006/math">
                    <m:r>
                      <a:rPr lang="en-US" altLang="zh-CN" b="0" i="1" smtClean="0">
                        <a:latin typeface="Cambria Math" panose="02040503050406030204" pitchFamily="18" charset="0"/>
                      </a:rPr>
                      <m:t>𝑧</m:t>
                    </m:r>
                  </m:oMath>
                </a14:m>
                <a:r>
                  <a:rPr lang="zh-CN" altLang="en-US" dirty="0" smtClean="0"/>
                  <a:t>可以拆解为一系列相互独立的多变量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𝑖</m:t>
                        </m:r>
                      </m:sub>
                    </m:sSub>
                  </m:oMath>
                </a14:m>
                <a:r>
                  <a:rPr lang="zh-CN" altLang="en-US" dirty="0" smtClean="0"/>
                  <a:t>，同时令</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分布</m:t>
                    </m:r>
                  </m:oMath>
                </a14:m>
                <a:r>
                  <a:rPr lang="zh-CN" altLang="en-US" dirty="0" smtClean="0"/>
                  <a:t>相对简单或有很好的结构（如为指数族分布）：</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smtClean="0"/>
                  <a:t>要得到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𝑗</m:t>
                        </m:r>
                      </m:sub>
                    </m:sSub>
                  </m:oMath>
                </a14:m>
                <a:r>
                  <a:rPr lang="zh-CN" altLang="en-US" dirty="0" smtClean="0"/>
                  <a:t>，可固定</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zh-CN" altLang="en-US" dirty="0" smtClean="0"/>
                  <a:t>再对</a:t>
                </a:r>
                <a14:m>
                  <m:oMath xmlns:m="http://schemas.openxmlformats.org/officeDocument/2006/math">
                    <m:r>
                      <a:rPr lang="en-US" altLang="zh-CN" b="0" i="1" smtClean="0">
                        <a:latin typeface="Cambria Math" panose="02040503050406030204" pitchFamily="18" charset="0"/>
                      </a:rPr>
                      <m:t>ℒ</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e>
                    </m:d>
                    <m:r>
                      <a:rPr lang="zh-CN" altLang="en-US" i="1">
                        <a:latin typeface="Cambria Math" panose="02040503050406030204" pitchFamily="18" charset="0"/>
                      </a:rPr>
                      <m:t>最大化</m:t>
                    </m:r>
                  </m:oMath>
                </a14:m>
                <a:r>
                  <a:rPr lang="zh-CN" altLang="en-US" dirty="0" smtClean="0"/>
                  <a:t>，可发现上式等于</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𝐾𝐿</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m:t>
                        </m:r>
                        <m:r>
                          <a:rPr lang="en-US" altLang="zh-CN" i="1">
                            <a:latin typeface="Cambria Math" panose="02040503050406030204" pitchFamily="18" charset="0"/>
                          </a:rPr>
                          <m:t>|</m:t>
                        </m:r>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r>
                          <a:rPr lang="en-US" altLang="zh-CN" b="0" i="1" smtClean="0">
                            <a:latin typeface="Cambria Math" panose="02040503050406030204" pitchFamily="18" charset="0"/>
                          </a:rPr>
                          <m:t>(</m:t>
                        </m:r>
                        <m:r>
                          <m:rPr>
                            <m:sty m:val="p"/>
                          </m:rPr>
                          <a:rPr lang="en-US" altLang="zh-CN" i="1">
                            <a:latin typeface="Cambria Math" panose="02040503050406030204" pitchFamily="18" charset="0"/>
                          </a:rPr>
                          <m:t>x</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m:t>
                        </m:r>
                      </m:e>
                    </m:d>
                  </m:oMath>
                </a14:m>
                <a:r>
                  <a:rPr lang="en-US" altLang="zh-CN" dirty="0" smtClean="0"/>
                  <a:t>, </a:t>
                </a:r>
                <a:r>
                  <a:rPr lang="zh-CN" altLang="en-US" dirty="0" smtClean="0"/>
                  <a:t>当</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d>
                      <m:dPr>
                        <m:ctrlPr>
                          <a:rPr lang="en-US" altLang="zh-CN" b="0" i="1" smtClean="0">
                            <a:latin typeface="Cambria Math" panose="02040503050406030204" pitchFamily="18" charset="0"/>
                          </a:rPr>
                        </m:ctrlPr>
                      </m:dPr>
                      <m:e>
                        <m:r>
                          <m:rPr>
                            <m:sty m:val="p"/>
                          </m:rPr>
                          <a:rPr lang="en-US" altLang="zh-CN" i="1">
                            <a:latin typeface="Cambria Math" panose="02040503050406030204" pitchFamily="18" charset="0"/>
                          </a:rPr>
                          <m:t>x</m:t>
                        </m:r>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z</m:t>
                            </m:r>
                          </m:e>
                          <m:sub>
                            <m:r>
                              <m:rPr>
                                <m:sty m:val="p"/>
                              </m:rPr>
                              <a:rPr lang="en-US" altLang="zh-CN" b="0" i="0" smtClean="0">
                                <a:latin typeface="Cambria Math" panose="02040503050406030204" pitchFamily="18" charset="0"/>
                              </a:rPr>
                              <m:t>j</m:t>
                            </m:r>
                          </m:sub>
                        </m:sSub>
                      </m:e>
                    </m:d>
                    <m:r>
                      <a:rPr lang="zh-CN" altLang="en-US" i="1">
                        <a:latin typeface="Cambria Math" panose="02040503050406030204" pitchFamily="18" charset="0"/>
                      </a:rPr>
                      <m:t>时</m:t>
                    </m:r>
                    <m:r>
                      <a:rPr lang="en-US" altLang="zh-CN" i="1">
                        <a:latin typeface="Cambria Math" panose="02040503050406030204" pitchFamily="18" charset="0"/>
                      </a:rPr>
                      <m:t>ℒ</m:t>
                    </m:r>
                    <m:d>
                      <m:dPr>
                        <m:ctrlPr>
                          <a:rPr lang="en-US" altLang="zh-CN" i="1">
                            <a:latin typeface="Cambria Math" panose="02040503050406030204" pitchFamily="18" charset="0"/>
                          </a:rPr>
                        </m:ctrlPr>
                      </m:dPr>
                      <m:e>
                        <m:r>
                          <a:rPr lang="en-US" altLang="zh-CN" i="1">
                            <a:latin typeface="Cambria Math" panose="02040503050406030204" pitchFamily="18" charset="0"/>
                          </a:rPr>
                          <m:t>𝑞</m:t>
                        </m:r>
                      </m:e>
                    </m:d>
                    <m:r>
                      <a:rPr lang="zh-CN" altLang="en-US" i="1">
                        <a:latin typeface="Cambria Math" panose="02040503050406030204" pitchFamily="18" charset="0"/>
                      </a:rPr>
                      <m:t>最大</m:t>
                    </m:r>
                  </m:oMath>
                </a14:m>
                <a:r>
                  <a:rPr lang="zh-CN" altLang="en-US" dirty="0" smtClean="0"/>
                  <a:t>，可得</a:t>
                </a:r>
                <a:r>
                  <a:rPr lang="zh-CN" altLang="en-US" b="1" dirty="0" smtClean="0"/>
                  <a:t>最优近似</a:t>
                </a:r>
                <a:r>
                  <a:rPr lang="zh-CN" altLang="en-US" dirty="0" smtClean="0"/>
                  <a:t>：</a:t>
                </a: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60350" y="1158536"/>
                <a:ext cx="8616950" cy="4596973"/>
              </a:xfrm>
              <a:blipFill rotWithShape="0">
                <a:blip r:embed="rId3"/>
                <a:stretch>
                  <a:fillRect l="-778" t="-1989"/>
                </a:stretch>
              </a:blipFill>
            </p:spPr>
            <p:txBody>
              <a:bodyPr/>
              <a:lstStyle/>
              <a:p>
                <a:r>
                  <a:rPr lang="zh-CN" altLang="en-US">
                    <a:noFill/>
                  </a:rPr>
                  <a:t> </a:t>
                </a:r>
              </a:p>
            </p:txBody>
          </p:sp>
        </mc:Fallback>
      </mc:AlternateContent>
      <p:sp>
        <p:nvSpPr>
          <p:cNvPr id="15" name="右箭头 14"/>
          <p:cNvSpPr/>
          <p:nvPr/>
        </p:nvSpPr>
        <p:spPr>
          <a:xfrm>
            <a:off x="4062141" y="5755509"/>
            <a:ext cx="800100" cy="3338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1925547727"/>
              </p:ext>
            </p:extLst>
          </p:nvPr>
        </p:nvGraphicFramePr>
        <p:xfrm>
          <a:off x="2981325" y="1000125"/>
          <a:ext cx="2162175" cy="790575"/>
        </p:xfrm>
        <a:graphic>
          <a:graphicData uri="http://schemas.openxmlformats.org/presentationml/2006/ole">
            <mc:AlternateContent xmlns:mc="http://schemas.openxmlformats.org/markup-compatibility/2006">
              <mc:Choice xmlns:v="urn:schemas-microsoft-com:vml" Requires="v">
                <p:oleObj spid="_x0000_s33971" name="Formula" r:id="rId4" imgW="997200" imgH="365760" progId="Equation.Ribbit">
                  <p:embed/>
                </p:oleObj>
              </mc:Choice>
              <mc:Fallback>
                <p:oleObj name="Formula" r:id="rId4" imgW="997200" imgH="365760" progId="Equation.Ribbit">
                  <p:embed/>
                  <p:pic>
                    <p:nvPicPr>
                      <p:cNvPr id="0" name=""/>
                      <p:cNvPicPr/>
                      <p:nvPr/>
                    </p:nvPicPr>
                    <p:blipFill>
                      <a:blip r:embed="rId5"/>
                      <a:stretch>
                        <a:fillRect/>
                      </a:stretch>
                    </p:blipFill>
                    <p:spPr>
                      <a:xfrm>
                        <a:off x="2981325" y="1000125"/>
                        <a:ext cx="2162175" cy="790575"/>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405370920"/>
              </p:ext>
            </p:extLst>
          </p:nvPr>
        </p:nvGraphicFramePr>
        <p:xfrm>
          <a:off x="330200" y="2962275"/>
          <a:ext cx="5603875" cy="1808163"/>
        </p:xfrm>
        <a:graphic>
          <a:graphicData uri="http://schemas.openxmlformats.org/presentationml/2006/ole">
            <mc:AlternateContent xmlns:mc="http://schemas.openxmlformats.org/markup-compatibility/2006">
              <mc:Choice xmlns:v="urn:schemas-microsoft-com:vml" Requires="v">
                <p:oleObj spid="_x0000_s33972" name="Formula" r:id="rId6" imgW="4325760" imgH="1397160" progId="Equation.Ribbit">
                  <p:embed/>
                </p:oleObj>
              </mc:Choice>
              <mc:Fallback>
                <p:oleObj name="Formula" r:id="rId6" imgW="4325760" imgH="1397160" progId="Equation.Ribbit">
                  <p:embed/>
                  <p:pic>
                    <p:nvPicPr>
                      <p:cNvPr id="0" name=""/>
                      <p:cNvPicPr/>
                      <p:nvPr/>
                    </p:nvPicPr>
                    <p:blipFill>
                      <a:blip r:embed="rId7"/>
                      <a:stretch>
                        <a:fillRect/>
                      </a:stretch>
                    </p:blipFill>
                    <p:spPr>
                      <a:xfrm>
                        <a:off x="330200" y="2962275"/>
                        <a:ext cx="5603875" cy="1808163"/>
                      </a:xfrm>
                      <a:prstGeom prst="rect">
                        <a:avLst/>
                      </a:prstGeom>
                    </p:spPr>
                  </p:pic>
                </p:oleObj>
              </mc:Fallback>
            </mc:AlternateContent>
          </a:graphicData>
        </a:graphic>
      </p:graphicFrame>
      <p:sp>
        <p:nvSpPr>
          <p:cNvPr id="8" name="文本框 7"/>
          <p:cNvSpPr txBox="1"/>
          <p:nvPr/>
        </p:nvSpPr>
        <p:spPr>
          <a:xfrm>
            <a:off x="1585257" y="4419453"/>
            <a:ext cx="861381" cy="288193"/>
          </a:xfrm>
          <a:prstGeom prst="rect">
            <a:avLst/>
          </a:prstGeom>
          <a:noFill/>
          <a:ln w="38100">
            <a:solidFill>
              <a:srgbClr val="C0000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endParaRPr lang="zh-CN" altLang="en-US" sz="2000" dirty="0">
              <a:solidFill>
                <a:srgbClr val="C00000"/>
              </a:solidFill>
            </a:endParaRPr>
          </a:p>
        </p:txBody>
      </p:sp>
      <p:sp>
        <p:nvSpPr>
          <p:cNvPr id="11" name="文本框 10"/>
          <p:cNvSpPr txBox="1"/>
          <p:nvPr/>
        </p:nvSpPr>
        <p:spPr>
          <a:xfrm>
            <a:off x="5657929" y="2940525"/>
            <a:ext cx="3300212" cy="896022"/>
          </a:xfrm>
          <a:prstGeom prst="rect">
            <a:avLst/>
          </a:prstGeom>
          <a:noFill/>
          <a:ln w="38100">
            <a:solidFill>
              <a:srgbClr val="C0000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endParaRPr lang="zh-CN" altLang="en-US" sz="2000" dirty="0">
              <a:solidFill>
                <a:srgbClr val="C00000"/>
              </a:solidFill>
            </a:endParaRPr>
          </a:p>
        </p:txBody>
      </p:sp>
      <p:cxnSp>
        <p:nvCxnSpPr>
          <p:cNvPr id="9" name="曲线连接符 8"/>
          <p:cNvCxnSpPr/>
          <p:nvPr/>
        </p:nvCxnSpPr>
        <p:spPr>
          <a:xfrm rot="10800000" flipV="1">
            <a:off x="2015948" y="3354095"/>
            <a:ext cx="3630357" cy="936854"/>
          </a:xfrm>
          <a:prstGeom prst="curvedConnector2">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对象 22"/>
          <p:cNvGraphicFramePr>
            <a:graphicFrameLocks noChangeAspect="1"/>
          </p:cNvGraphicFramePr>
          <p:nvPr>
            <p:extLst>
              <p:ext uri="{D42A27DB-BD31-4B8C-83A1-F6EECF244321}">
                <p14:modId xmlns:p14="http://schemas.microsoft.com/office/powerpoint/2010/main" val="3070286105"/>
              </p:ext>
            </p:extLst>
          </p:nvPr>
        </p:nvGraphicFramePr>
        <p:xfrm>
          <a:off x="5780088" y="3063875"/>
          <a:ext cx="3006725" cy="233363"/>
        </p:xfrm>
        <a:graphic>
          <a:graphicData uri="http://schemas.openxmlformats.org/presentationml/2006/ole">
            <mc:AlternateContent xmlns:mc="http://schemas.openxmlformats.org/markup-compatibility/2006">
              <mc:Choice xmlns:v="urn:schemas-microsoft-com:vml" Requires="v">
                <p:oleObj spid="_x0000_s33973" name="Formula" r:id="rId8" imgW="2306520" imgH="177840" progId="Equation.Ribbit">
                  <p:embed/>
                </p:oleObj>
              </mc:Choice>
              <mc:Fallback>
                <p:oleObj name="Formula" r:id="rId8" imgW="2306520" imgH="177840" progId="Equation.Ribbit">
                  <p:embed/>
                  <p:pic>
                    <p:nvPicPr>
                      <p:cNvPr id="0" name=""/>
                      <p:cNvPicPr/>
                      <p:nvPr/>
                    </p:nvPicPr>
                    <p:blipFill>
                      <a:blip r:embed="rId9"/>
                      <a:stretch>
                        <a:fillRect/>
                      </a:stretch>
                    </p:blipFill>
                    <p:spPr>
                      <a:xfrm>
                        <a:off x="5780088" y="3063875"/>
                        <a:ext cx="3006725" cy="233363"/>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464590869"/>
              </p:ext>
            </p:extLst>
          </p:nvPr>
        </p:nvGraphicFramePr>
        <p:xfrm>
          <a:off x="5767388" y="3409950"/>
          <a:ext cx="3113087" cy="379413"/>
        </p:xfrm>
        <a:graphic>
          <a:graphicData uri="http://schemas.openxmlformats.org/presentationml/2006/ole">
            <mc:AlternateContent xmlns:mc="http://schemas.openxmlformats.org/markup-compatibility/2006">
              <mc:Choice xmlns:v="urn:schemas-microsoft-com:vml" Requires="v">
                <p:oleObj spid="_x0000_s33974" name="Formula" r:id="rId10" imgW="2463840" imgH="299880" progId="Equation.Ribbit">
                  <p:embed/>
                </p:oleObj>
              </mc:Choice>
              <mc:Fallback>
                <p:oleObj name="Formula" r:id="rId10" imgW="2463840" imgH="299880" progId="Equation.Ribbit">
                  <p:embed/>
                  <p:pic>
                    <p:nvPicPr>
                      <p:cNvPr id="0" name=""/>
                      <p:cNvPicPr/>
                      <p:nvPr/>
                    </p:nvPicPr>
                    <p:blipFill>
                      <a:blip r:embed="rId11"/>
                      <a:stretch>
                        <a:fillRect/>
                      </a:stretch>
                    </p:blipFill>
                    <p:spPr>
                      <a:xfrm>
                        <a:off x="5767388" y="3409950"/>
                        <a:ext cx="3113087" cy="379413"/>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2978180524"/>
              </p:ext>
            </p:extLst>
          </p:nvPr>
        </p:nvGraphicFramePr>
        <p:xfrm>
          <a:off x="893763" y="5724525"/>
          <a:ext cx="2787650" cy="241300"/>
        </p:xfrm>
        <a:graphic>
          <a:graphicData uri="http://schemas.openxmlformats.org/presentationml/2006/ole">
            <mc:AlternateContent xmlns:mc="http://schemas.openxmlformats.org/markup-compatibility/2006">
              <mc:Choice xmlns:v="urn:schemas-microsoft-com:vml" Requires="v">
                <p:oleObj spid="_x0000_s33975" name="Formula" r:id="rId12" imgW="2206080" imgH="190800" progId="Equation.Ribbit">
                  <p:embed/>
                </p:oleObj>
              </mc:Choice>
              <mc:Fallback>
                <p:oleObj name="Formula" r:id="rId12" imgW="2206080" imgH="190800" progId="Equation.Ribbit">
                  <p:embed/>
                  <p:pic>
                    <p:nvPicPr>
                      <p:cNvPr id="0" name=""/>
                      <p:cNvPicPr/>
                      <p:nvPr/>
                    </p:nvPicPr>
                    <p:blipFill>
                      <a:blip r:embed="rId13"/>
                      <a:stretch>
                        <a:fillRect/>
                      </a:stretch>
                    </p:blipFill>
                    <p:spPr>
                      <a:xfrm>
                        <a:off x="893763" y="5724525"/>
                        <a:ext cx="2787650" cy="241300"/>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3871283441"/>
              </p:ext>
            </p:extLst>
          </p:nvPr>
        </p:nvGraphicFramePr>
        <p:xfrm>
          <a:off x="5238750" y="5661025"/>
          <a:ext cx="3148013" cy="482600"/>
        </p:xfrm>
        <a:graphic>
          <a:graphicData uri="http://schemas.openxmlformats.org/presentationml/2006/ole">
            <mc:AlternateContent xmlns:mc="http://schemas.openxmlformats.org/markup-compatibility/2006">
              <mc:Choice xmlns:v="urn:schemas-microsoft-com:vml" Requires="v">
                <p:oleObj spid="_x0000_s33976" name="Formula" r:id="rId14" imgW="1779480" imgH="270720" progId="Equation.Ribbit">
                  <p:embed/>
                </p:oleObj>
              </mc:Choice>
              <mc:Fallback>
                <p:oleObj name="Formula" r:id="rId14" imgW="1779480" imgH="270720" progId="Equation.Ribbit">
                  <p:embed/>
                  <p:pic>
                    <p:nvPicPr>
                      <p:cNvPr id="0" name=""/>
                      <p:cNvPicPr/>
                      <p:nvPr/>
                    </p:nvPicPr>
                    <p:blipFill>
                      <a:blip r:embed="rId15"/>
                      <a:stretch>
                        <a:fillRect/>
                      </a:stretch>
                    </p:blipFill>
                    <p:spPr>
                      <a:xfrm>
                        <a:off x="5238750" y="5661025"/>
                        <a:ext cx="3148013" cy="482600"/>
                      </a:xfrm>
                      <a:prstGeom prst="rect">
                        <a:avLst/>
                      </a:prstGeom>
                    </p:spPr>
                  </p:pic>
                </p:oleObj>
              </mc:Fallback>
            </mc:AlternateContent>
          </a:graphicData>
        </a:graphic>
      </p:graphicFrame>
    </p:spTree>
    <p:extLst>
      <p:ext uri="{BB962C8B-B14F-4D97-AF65-F5344CB8AC3E}">
        <p14:creationId xmlns:p14="http://schemas.microsoft.com/office/powerpoint/2010/main" val="388569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概率图模型</a:t>
            </a:r>
            <a:endParaRPr lang="zh-CN" altLang="en-US" dirty="0"/>
          </a:p>
        </p:txBody>
      </p:sp>
      <p:sp>
        <p:nvSpPr>
          <p:cNvPr id="3" name="内容占位符 2"/>
          <p:cNvSpPr>
            <a:spLocks noGrp="1"/>
          </p:cNvSpPr>
          <p:nvPr>
            <p:ph idx="1"/>
          </p:nvPr>
        </p:nvSpPr>
        <p:spPr>
          <a:xfrm>
            <a:off x="260350" y="1266825"/>
            <a:ext cx="8616950" cy="4875878"/>
          </a:xfrm>
        </p:spPr>
        <p:txBody>
          <a:bodyPr>
            <a:noAutofit/>
          </a:bodyPr>
          <a:lstStyle/>
          <a:p>
            <a:r>
              <a:rPr lang="zh-CN" altLang="en-US" dirty="0"/>
              <a:t>概率图</a:t>
            </a:r>
            <a:r>
              <a:rPr lang="zh-CN" altLang="en-US" dirty="0" smtClean="0"/>
              <a:t>模型</a:t>
            </a:r>
            <a:r>
              <a:rPr lang="en-US" altLang="zh-CN" dirty="0" smtClean="0"/>
              <a:t>(probabilistic graphical model)</a:t>
            </a:r>
            <a:r>
              <a:rPr lang="zh-CN" altLang="en-US" dirty="0" smtClean="0"/>
              <a:t>是一类用图来表达</a:t>
            </a:r>
            <a:r>
              <a:rPr lang="zh-CN" altLang="en-US" b="1" dirty="0" smtClean="0">
                <a:latin typeface="微软雅黑" panose="020B0503020204020204" pitchFamily="34" charset="-122"/>
                <a:ea typeface="微软雅黑" panose="020B0503020204020204" pitchFamily="34" charset="-122"/>
              </a:rPr>
              <a:t>变量相关关系</a:t>
            </a:r>
            <a:r>
              <a:rPr lang="zh-CN" altLang="en-US" dirty="0" smtClean="0"/>
              <a:t>的概率模型</a:t>
            </a:r>
            <a:endParaRPr lang="en-US" altLang="zh-CN" dirty="0" smtClean="0"/>
          </a:p>
          <a:p>
            <a:r>
              <a:rPr lang="zh-CN" altLang="en-US" dirty="0" smtClean="0"/>
              <a:t>图模型提供了一种</a:t>
            </a:r>
            <a:r>
              <a:rPr lang="zh-CN" altLang="en-US" b="1" dirty="0">
                <a:latin typeface="微软雅黑" panose="020B0503020204020204" pitchFamily="34" charset="-122"/>
                <a:ea typeface="微软雅黑" panose="020B0503020204020204" pitchFamily="34" charset="-122"/>
              </a:rPr>
              <a:t>描述框架</a:t>
            </a:r>
            <a:r>
              <a:rPr lang="zh-CN" altLang="en-US" dirty="0" smtClean="0"/>
              <a:t>，</a:t>
            </a:r>
            <a:endParaRPr lang="en-US" altLang="zh-CN" dirty="0" smtClean="0"/>
          </a:p>
          <a:p>
            <a:pPr lvl="1"/>
            <a:r>
              <a:rPr lang="zh-CN" altLang="en-US" dirty="0">
                <a:latin typeface="+mj-ea"/>
              </a:rPr>
              <a:t>结点：随机变量（集合）</a:t>
            </a:r>
            <a:endParaRPr lang="en-US" altLang="zh-CN" dirty="0">
              <a:latin typeface="+mj-ea"/>
            </a:endParaRPr>
          </a:p>
          <a:p>
            <a:pPr lvl="1"/>
            <a:r>
              <a:rPr lang="zh-CN" altLang="en-US" dirty="0">
                <a:latin typeface="+mj-ea"/>
              </a:rPr>
              <a:t>边：变量之间的依赖</a:t>
            </a:r>
            <a:r>
              <a:rPr lang="zh-CN" altLang="en-US" dirty="0" smtClean="0">
                <a:latin typeface="+mj-ea"/>
              </a:rPr>
              <a:t>关系</a:t>
            </a:r>
            <a:endParaRPr lang="en-US" altLang="zh-CN" dirty="0" smtClean="0">
              <a:latin typeface="+mj-ea"/>
            </a:endParaRPr>
          </a:p>
          <a:p>
            <a:pPr lvl="1"/>
            <a:endParaRPr lang="en-US" altLang="zh-CN" sz="2400" dirty="0"/>
          </a:p>
          <a:p>
            <a:r>
              <a:rPr lang="zh-CN" altLang="en-US" dirty="0" smtClean="0"/>
              <a:t>分类</a:t>
            </a:r>
            <a:r>
              <a:rPr lang="zh-CN" altLang="en-US" dirty="0"/>
              <a:t>：</a:t>
            </a:r>
            <a:endParaRPr lang="en-US" altLang="zh-CN" dirty="0"/>
          </a:p>
          <a:p>
            <a:pPr lvl="1"/>
            <a:r>
              <a:rPr lang="zh-CN" altLang="en-US" b="1" dirty="0">
                <a:solidFill>
                  <a:srgbClr val="FF0000"/>
                </a:solidFill>
              </a:rPr>
              <a:t>有向图</a:t>
            </a:r>
            <a:r>
              <a:rPr lang="zh-CN" altLang="en-US" dirty="0"/>
              <a:t>：贝叶斯</a:t>
            </a:r>
            <a:r>
              <a:rPr lang="zh-CN" altLang="en-US" dirty="0" smtClean="0"/>
              <a:t>网</a:t>
            </a:r>
            <a:endParaRPr lang="en-US" altLang="zh-CN" dirty="0" smtClean="0"/>
          </a:p>
          <a:p>
            <a:pPr lvl="2"/>
            <a:r>
              <a:rPr lang="zh-CN" altLang="en-US" dirty="0"/>
              <a:t>使</a:t>
            </a:r>
            <a:r>
              <a:rPr lang="zh-CN" altLang="en-US" dirty="0" smtClean="0"/>
              <a:t>用有向无环图表示变量之间的依赖关系</a:t>
            </a:r>
            <a:endParaRPr lang="en-US" altLang="zh-CN" dirty="0" smtClean="0"/>
          </a:p>
          <a:p>
            <a:pPr marL="783000" lvl="2" indent="0">
              <a:buNone/>
            </a:pPr>
            <a:endParaRPr lang="en-US" altLang="zh-CN" sz="2200" dirty="0" smtClean="0"/>
          </a:p>
          <a:p>
            <a:pPr lvl="1"/>
            <a:r>
              <a:rPr lang="zh-CN" altLang="en-US" b="1" dirty="0">
                <a:solidFill>
                  <a:srgbClr val="FF0000"/>
                </a:solidFill>
              </a:rPr>
              <a:t>无向图</a:t>
            </a:r>
            <a:r>
              <a:rPr lang="zh-CN" altLang="en-US" dirty="0"/>
              <a:t>：马尔可夫</a:t>
            </a:r>
            <a:r>
              <a:rPr lang="zh-CN" altLang="en-US" dirty="0" smtClean="0"/>
              <a:t>网</a:t>
            </a:r>
            <a:endParaRPr lang="en-US" altLang="zh-CN" dirty="0" smtClean="0"/>
          </a:p>
          <a:p>
            <a:pPr lvl="2"/>
            <a:r>
              <a:rPr lang="zh-CN" altLang="en-US" dirty="0"/>
              <a:t>使</a:t>
            </a:r>
            <a:r>
              <a:rPr lang="zh-CN" altLang="en-US" dirty="0" smtClean="0"/>
              <a:t>用无向图表示变量间的相关关系</a:t>
            </a:r>
            <a:endParaRPr lang="en-US" altLang="zh-CN" dirty="0"/>
          </a:p>
          <a:p>
            <a:endParaRPr lang="en-US" altLang="zh-CN" sz="2400" dirty="0" smtClean="0"/>
          </a:p>
        </p:txBody>
      </p:sp>
    </p:spTree>
    <p:extLst>
      <p:ext uri="{BB962C8B-B14F-4D97-AF65-F5344CB8AC3E}">
        <p14:creationId xmlns:p14="http://schemas.microsoft.com/office/powerpoint/2010/main" val="387205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wheel(1)">
                                      <p:cBhvr>
                                        <p:cTn id="7" dur="500"/>
                                        <p:tgtEl>
                                          <p:spTgt spid="3">
                                            <p:txEl>
                                              <p:pRg st="6" end="6"/>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wheel(1)">
                                      <p:cBhvr>
                                        <p:cTn id="10" dur="500"/>
                                        <p:tgtEl>
                                          <p:spTgt spid="3">
                                            <p:txEl>
                                              <p:pRg st="7" end="7"/>
                                            </p:txEl>
                                          </p:spTgt>
                                        </p:tgtEl>
                                      </p:cBhvr>
                                    </p:animEffect>
                                  </p:childTnLst>
                                </p:cTn>
                              </p:par>
                              <p:par>
                                <p:cTn id="11" presetID="21" presetClass="entr" presetSubtype="1"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wheel(1)">
                                      <p:cBhvr>
                                        <p:cTn id="13" dur="500"/>
                                        <p:tgtEl>
                                          <p:spTgt spid="3">
                                            <p:txEl>
                                              <p:pRg st="9" end="9"/>
                                            </p:txEl>
                                          </p:spTgt>
                                        </p:tgtEl>
                                      </p:cBhvr>
                                    </p:animEffect>
                                  </p:childTnLst>
                                </p:cTn>
                              </p:par>
                              <p:par>
                                <p:cTn id="14" presetID="21" presetClass="entr" presetSubtype="1"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wheel(1)">
                                      <p:cBhvr>
                                        <p:cTn id="1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近似推断：变分方法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变量子集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𝑗</m:t>
                        </m:r>
                      </m:sub>
                    </m:sSub>
                  </m:oMath>
                </a14:m>
                <a:r>
                  <a:rPr lang="zh-CN" altLang="en-US" dirty="0" smtClean="0"/>
                  <a:t>所服从的最优分布</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m:t>
                        </m:r>
                      </m:sup>
                    </m:sSubSup>
                    <m:r>
                      <a:rPr lang="zh-CN" altLang="en-US" i="1">
                        <a:latin typeface="Cambria Math" panose="02040503050406030204" pitchFamily="18" charset="0"/>
                      </a:rPr>
                      <m:t>应</m:t>
                    </m:r>
                  </m:oMath>
                </a14:m>
                <a:r>
                  <a:rPr lang="zh-CN" altLang="en-US" dirty="0" smtClean="0"/>
                  <a:t>满足：</a:t>
                </a:r>
                <a:endParaRPr lang="en-US" altLang="zh-CN" dirty="0" smtClean="0"/>
              </a:p>
              <a:p>
                <a:endParaRPr lang="en-US" altLang="zh-CN" dirty="0"/>
              </a:p>
              <a:p>
                <a:endParaRPr lang="en-US" altLang="zh-CN" dirty="0" smtClean="0"/>
              </a:p>
              <a:p>
                <a:endParaRPr lang="en-US" altLang="zh-CN" dirty="0"/>
              </a:p>
              <a:p>
                <a:r>
                  <a:rPr lang="zh-CN" altLang="en-US" dirty="0" smtClean="0"/>
                  <a:t>因此，通过恰当分割变量子集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𝑗</m:t>
                        </m:r>
                      </m:sub>
                    </m:sSub>
                  </m:oMath>
                </a14:m>
                <a:r>
                  <a:rPr lang="zh-CN" altLang="en-US" dirty="0" smtClean="0"/>
                  <a:t>并选择</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oMath>
                </a14:m>
                <a:r>
                  <a:rPr lang="zh-CN" altLang="en-US" dirty="0" smtClean="0"/>
                  <a:t>服从的分布，</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𝔼</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d>
                      <m:dPr>
                        <m:begChr m:val="["/>
                        <m:endChr m:val="]"/>
                        <m:ctrlPr>
                          <a:rPr lang="en-US" altLang="zh-CN" b="0" i="1" smtClean="0">
                            <a:latin typeface="Cambria Math" panose="02040503050406030204" pitchFamily="18" charset="0"/>
                          </a:rPr>
                        </m:ctrlPr>
                      </m:dPr>
                      <m:e>
                        <m:r>
                          <m:rPr>
                            <m:sty m:val="p"/>
                          </m:rPr>
                          <a:rPr lang="en-US" altLang="zh-CN" i="1">
                            <a:latin typeface="Cambria Math" panose="02040503050406030204" pitchFamily="18" charset="0"/>
                          </a:rPr>
                          <m:t>ln</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m:rPr>
                                <m:sty m:val="p"/>
                              </m:rPr>
                              <a:rPr lang="en-US" altLang="zh-CN" i="1">
                                <a:latin typeface="Cambria Math" panose="02040503050406030204" pitchFamily="18" charset="0"/>
                              </a:rPr>
                              <m:t>x</m:t>
                            </m:r>
                            <m:r>
                              <a:rPr lang="en-US" altLang="zh-CN" b="0" i="1" smtClean="0">
                                <a:latin typeface="Cambria Math" panose="02040503050406030204" pitchFamily="18" charset="0"/>
                              </a:rPr>
                              <m:t>,</m:t>
                            </m:r>
                            <m:r>
                              <m:rPr>
                                <m:sty m:val="p"/>
                              </m:rPr>
                              <a:rPr lang="en-US" altLang="zh-CN" i="1">
                                <a:latin typeface="Cambria Math" panose="02040503050406030204" pitchFamily="18" charset="0"/>
                              </a:rPr>
                              <m:t>z</m:t>
                            </m:r>
                          </m:e>
                        </m:d>
                      </m:e>
                    </m:d>
                    <m:r>
                      <a:rPr lang="zh-CN" altLang="en-US" i="1">
                        <a:latin typeface="Cambria Math" panose="02040503050406030204" pitchFamily="18" charset="0"/>
                      </a:rPr>
                      <m:t>往往</m:t>
                    </m:r>
                  </m:oMath>
                </a14:m>
                <a:r>
                  <a:rPr lang="zh-CN" altLang="en-US" dirty="0" smtClean="0"/>
                  <a:t>有闭式解，使得上式能对隐变量高效推断</a:t>
                </a:r>
                <a:endParaRPr lang="en-US" altLang="zh-CN" dirty="0" smtClean="0"/>
              </a:p>
              <a:p>
                <a:r>
                  <a:rPr lang="zh-CN" altLang="en-US" dirty="0"/>
                  <a:t>由</a:t>
                </a:r>
                <a:r>
                  <a:rPr lang="zh-CN" altLang="en-US" dirty="0" smtClean="0"/>
                  <a:t>于在对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𝑗</m:t>
                        </m:r>
                      </m:sub>
                    </m:sSub>
                  </m:oMath>
                </a14:m>
                <a:r>
                  <a:rPr lang="zh-CN" altLang="en-US" dirty="0"/>
                  <a:t>所服从</a:t>
                </a:r>
                <a:r>
                  <a:rPr lang="zh-CN" altLang="en-US" dirty="0" smtClean="0"/>
                  <a:t>的分布</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i="1">
                            <a:latin typeface="Cambria Math" panose="02040503050406030204" pitchFamily="18" charset="0"/>
                          </a:rPr>
                          <m:t>𝑗</m:t>
                        </m:r>
                      </m:sub>
                      <m:sup>
                        <m:r>
                          <a:rPr lang="en-US" altLang="zh-CN" i="1">
                            <a:latin typeface="Cambria Math" panose="02040503050406030204" pitchFamily="18" charset="0"/>
                          </a:rPr>
                          <m:t>∗</m:t>
                        </m:r>
                      </m:sup>
                    </m:sSubSup>
                    <m:r>
                      <a:rPr lang="zh-CN" altLang="en-US" i="1" smtClean="0">
                        <a:latin typeface="Cambria Math" panose="02040503050406030204" pitchFamily="18" charset="0"/>
                      </a:rPr>
                      <m:t>估计</m:t>
                    </m:r>
                  </m:oMath>
                </a14:m>
                <a:r>
                  <a:rPr lang="zh-CN" altLang="en-US" dirty="0" smtClean="0"/>
                  <a:t>时融合了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𝑗</m:t>
                        </m:r>
                      </m:sub>
                    </m:sSub>
                  </m:oMath>
                </a14:m>
                <a:r>
                  <a:rPr lang="zh-CN" altLang="en-US" dirty="0" smtClean="0"/>
                  <a:t>之外的其它</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 </m:t>
                        </m:r>
                      </m:sub>
                    </m:sSub>
                    <m:r>
                      <a:rPr lang="zh-CN" altLang="en-US" i="1">
                        <a:latin typeface="Cambria Math" panose="02040503050406030204" pitchFamily="18" charset="0"/>
                      </a:rPr>
                      <m:t>的</m:t>
                    </m:r>
                    <m:r>
                      <a:rPr lang="zh-CN" altLang="en-US" i="1" smtClean="0">
                        <a:latin typeface="Cambria Math" panose="02040503050406030204" pitchFamily="18" charset="0"/>
                      </a:rPr>
                      <m:t>信息</m:t>
                    </m:r>
                  </m:oMath>
                </a14:m>
                <a:r>
                  <a:rPr lang="zh-CN" altLang="en-US" dirty="0" smtClean="0"/>
                  <a:t>，这是通过联合似然函数</a:t>
                </a:r>
                <a14:m>
                  <m:oMath xmlns:m="http://schemas.openxmlformats.org/officeDocument/2006/math">
                    <m:r>
                      <m:rPr>
                        <m:sty m:val="p"/>
                      </m:rPr>
                      <a:rPr lang="en-US" altLang="zh-CN" i="1">
                        <a:latin typeface="Cambria Math" panose="02040503050406030204" pitchFamily="18" charset="0"/>
                      </a:rPr>
                      <m:t>ln</m:t>
                    </m:r>
                    <m:r>
                      <a:rPr lang="en-US" altLang="zh-CN" i="1">
                        <a:latin typeface="Cambria Math" panose="02040503050406030204" pitchFamily="18" charset="0"/>
                      </a:rPr>
                      <m:t> </m:t>
                    </m:r>
                    <m:r>
                      <a:rPr lang="en-US" altLang="zh-CN" i="1">
                        <a:latin typeface="Cambria Math" panose="02040503050406030204" pitchFamily="18" charset="0"/>
                      </a:rPr>
                      <m:t>𝑝</m:t>
                    </m:r>
                    <m:d>
                      <m:dPr>
                        <m:ctrlPr>
                          <a:rPr lang="en-US" altLang="zh-CN" i="1">
                            <a:latin typeface="Cambria Math" panose="02040503050406030204" pitchFamily="18" charset="0"/>
                          </a:rPr>
                        </m:ctrlPr>
                      </m:dPr>
                      <m:e>
                        <m:r>
                          <m:rPr>
                            <m:sty m:val="p"/>
                          </m:rPr>
                          <a:rPr lang="en-US" altLang="zh-CN" i="1">
                            <a:latin typeface="Cambria Math" panose="02040503050406030204" pitchFamily="18" charset="0"/>
                          </a:rPr>
                          <m:t>x</m:t>
                        </m:r>
                        <m:r>
                          <a:rPr lang="en-US" altLang="zh-CN" b="0" i="1" smtClean="0">
                            <a:latin typeface="Cambria Math" panose="02040503050406030204" pitchFamily="18" charset="0"/>
                          </a:rPr>
                          <m:t>, </m:t>
                        </m:r>
                        <m:r>
                          <m:rPr>
                            <m:sty m:val="p"/>
                          </m:rPr>
                          <a:rPr lang="en-US" altLang="zh-CN" i="1">
                            <a:latin typeface="Cambria Math" panose="02040503050406030204" pitchFamily="18" charset="0"/>
                          </a:rPr>
                          <m:t>z</m:t>
                        </m:r>
                      </m:e>
                    </m:d>
                    <m:r>
                      <a:rPr lang="zh-CN" altLang="en-US" i="1">
                        <a:latin typeface="Cambria Math" panose="02040503050406030204" pitchFamily="18" charset="0"/>
                      </a:rPr>
                      <m:t>在</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𝑗</m:t>
                        </m:r>
                      </m:sub>
                    </m:sSub>
                  </m:oMath>
                </a14:m>
                <a:r>
                  <a:rPr lang="zh-CN" altLang="en-US" dirty="0" smtClean="0"/>
                  <a:t>之外的隐变量分布上求期望得到的，因此亦称为“平均场”（</a:t>
                </a:r>
                <a:r>
                  <a:rPr lang="en-US" altLang="zh-CN" dirty="0" smtClean="0"/>
                  <a:t>mean field</a:t>
                </a:r>
                <a:r>
                  <a:rPr lang="zh-CN" altLang="en-US" dirty="0" smtClean="0"/>
                  <a:t>）方法</a:t>
                </a:r>
                <a:endParaRPr lang="en-US" altLang="zh-CN" dirty="0" smtClean="0"/>
              </a:p>
              <a:p>
                <a:r>
                  <a:rPr lang="zh-CN" altLang="en-US" dirty="0" smtClean="0"/>
                  <a:t>在实际应用中，最重要的是</a:t>
                </a:r>
                <a:r>
                  <a:rPr lang="zh-CN" altLang="en-US" b="1" dirty="0" smtClean="0"/>
                  <a:t>考虑如何对隐变量进行拆解</a:t>
                </a:r>
                <a:r>
                  <a:rPr lang="zh-CN" altLang="en-US" dirty="0" smtClean="0"/>
                  <a:t>，以及</a:t>
                </a:r>
                <a:r>
                  <a:rPr lang="zh-CN" altLang="en-US" b="1" dirty="0" smtClean="0"/>
                  <a:t>假设各变量子集服从何种分布</a:t>
                </a:r>
                <a:r>
                  <a:rPr lang="zh-CN" altLang="en-US" dirty="0" smtClean="0"/>
                  <a:t>，在此基础之上结合</a:t>
                </a:r>
                <a:r>
                  <a:rPr lang="en-US" altLang="zh-CN" dirty="0" smtClean="0"/>
                  <a:t>EM</a:t>
                </a:r>
                <a:r>
                  <a:rPr lang="zh-CN" altLang="en-US" dirty="0" smtClean="0"/>
                  <a:t>算法对概率图模型进行推断和参数估计</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778" t="-1854" r="-4176"/>
                </a:stretch>
              </a:blipFill>
            </p:spPr>
            <p:txBody>
              <a:bodyPr/>
              <a:lstStyle/>
              <a:p>
                <a:r>
                  <a:rPr lang="zh-CN" altLang="en-US">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2108012619"/>
              </p:ext>
            </p:extLst>
          </p:nvPr>
        </p:nvGraphicFramePr>
        <p:xfrm>
          <a:off x="2016125" y="1865313"/>
          <a:ext cx="4511675" cy="692150"/>
        </p:xfrm>
        <a:graphic>
          <a:graphicData uri="http://schemas.openxmlformats.org/presentationml/2006/ole">
            <mc:AlternateContent xmlns:mc="http://schemas.openxmlformats.org/markup-compatibility/2006">
              <mc:Choice xmlns:v="urn:schemas-microsoft-com:vml" Requires="v">
                <p:oleObj spid="_x0000_s34845" name="Formula" r:id="rId4" imgW="1779480" imgH="270720" progId="Equation.Ribbit">
                  <p:embed/>
                </p:oleObj>
              </mc:Choice>
              <mc:Fallback>
                <p:oleObj name="Formula" r:id="rId4" imgW="1779480" imgH="270720" progId="Equation.Ribbit">
                  <p:embed/>
                  <p:pic>
                    <p:nvPicPr>
                      <p:cNvPr id="0" name=""/>
                      <p:cNvPicPr/>
                      <p:nvPr/>
                    </p:nvPicPr>
                    <p:blipFill>
                      <a:blip r:embed="rId5"/>
                      <a:stretch>
                        <a:fillRect/>
                      </a:stretch>
                    </p:blipFill>
                    <p:spPr>
                      <a:xfrm>
                        <a:off x="2016125" y="1865313"/>
                        <a:ext cx="4511675" cy="692150"/>
                      </a:xfrm>
                      <a:prstGeom prst="rect">
                        <a:avLst/>
                      </a:prstGeom>
                    </p:spPr>
                  </p:pic>
                </p:oleObj>
              </mc:Fallback>
            </mc:AlternateContent>
          </a:graphicData>
        </a:graphic>
      </p:graphicFrame>
    </p:spTree>
    <p:extLst>
      <p:ext uri="{BB962C8B-B14F-4D97-AF65-F5344CB8AC3E}">
        <p14:creationId xmlns:p14="http://schemas.microsoft.com/office/powerpoint/2010/main" val="226750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arn(inVertical)">
                                      <p:cBhvr>
                                        <p:cTn id="1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话题模型</a:t>
            </a:r>
            <a:endParaRPr lang="zh-CN" altLang="en-US" dirty="0"/>
          </a:p>
        </p:txBody>
      </p:sp>
      <p:sp>
        <p:nvSpPr>
          <p:cNvPr id="3" name="内容占位符 2"/>
          <p:cNvSpPr>
            <a:spLocks noGrp="1"/>
          </p:cNvSpPr>
          <p:nvPr>
            <p:ph idx="1"/>
          </p:nvPr>
        </p:nvSpPr>
        <p:spPr/>
        <p:txBody>
          <a:bodyPr/>
          <a:lstStyle/>
          <a:p>
            <a:r>
              <a:rPr lang="zh-CN" altLang="en-US" dirty="0"/>
              <a:t>话题模型（</a:t>
            </a:r>
            <a:r>
              <a:rPr lang="en-US" altLang="zh-CN" dirty="0"/>
              <a:t>topic model</a:t>
            </a:r>
            <a:r>
              <a:rPr lang="zh-CN" altLang="en-US" dirty="0"/>
              <a:t>）是一类生成式</a:t>
            </a:r>
            <a:r>
              <a:rPr lang="zh-CN" altLang="en-US" b="1" dirty="0"/>
              <a:t>有向图模型</a:t>
            </a:r>
            <a:r>
              <a:rPr lang="zh-CN" altLang="en-US" dirty="0"/>
              <a:t>，主要用来</a:t>
            </a:r>
            <a:r>
              <a:rPr lang="zh-CN" altLang="en-US" dirty="0" smtClean="0"/>
              <a:t>处理离散</a:t>
            </a:r>
            <a:r>
              <a:rPr lang="zh-CN" altLang="en-US" dirty="0"/>
              <a:t>型的数据集合（如文本集合）。作为一种</a:t>
            </a:r>
            <a:r>
              <a:rPr lang="zh-CN" altLang="en-US" b="1" dirty="0"/>
              <a:t>非监督</a:t>
            </a:r>
            <a:r>
              <a:rPr lang="zh-CN" altLang="en-US" dirty="0"/>
              <a:t>产生式模型，</a:t>
            </a:r>
            <a:r>
              <a:rPr lang="zh-CN" altLang="en-US" dirty="0" smtClean="0"/>
              <a:t>话题</a:t>
            </a:r>
            <a:r>
              <a:rPr lang="zh-CN" altLang="en-US" dirty="0"/>
              <a:t>模型能够有效利用海量数据发现文档集合中</a:t>
            </a:r>
            <a:r>
              <a:rPr lang="zh-CN" altLang="en-US" b="1" dirty="0"/>
              <a:t>隐含的</a:t>
            </a:r>
            <a:r>
              <a:rPr lang="zh-CN" altLang="en-US" b="1" dirty="0" smtClean="0"/>
              <a:t>语义</a:t>
            </a:r>
            <a:r>
              <a:rPr lang="zh-CN" altLang="en-US" dirty="0"/>
              <a:t>。隐狄里克雷分配模型</a:t>
            </a:r>
            <a:r>
              <a:rPr lang="zh-CN" altLang="en-US" dirty="0" smtClean="0"/>
              <a:t>（</a:t>
            </a:r>
            <a:r>
              <a:rPr lang="en-US" altLang="zh-CN" dirty="0" smtClean="0"/>
              <a:t>Latent </a:t>
            </a:r>
            <a:r>
              <a:rPr lang="en-US" altLang="zh-CN" dirty="0"/>
              <a:t>Dirichlet </a:t>
            </a:r>
            <a:r>
              <a:rPr lang="en-US" altLang="zh-CN" dirty="0" smtClean="0"/>
              <a:t>Allocation</a:t>
            </a:r>
            <a:r>
              <a:rPr lang="en-US" altLang="zh-CN" dirty="0"/>
              <a:t>, </a:t>
            </a:r>
            <a:r>
              <a:rPr lang="en-US" altLang="zh-CN" b="1" dirty="0"/>
              <a:t>LDA</a:t>
            </a:r>
            <a:r>
              <a:rPr lang="zh-CN" altLang="en-US" dirty="0" smtClean="0"/>
              <a:t>）是话题模型的典型代表。</a:t>
            </a:r>
            <a:endParaRPr lang="en-US" altLang="zh-CN" dirty="0" smtClean="0"/>
          </a:p>
          <a:p>
            <a:endParaRPr lang="en-US" altLang="zh-CN" dirty="0"/>
          </a:p>
          <a:p>
            <a:r>
              <a:rPr lang="en-US" altLang="zh-CN" dirty="0" smtClean="0"/>
              <a:t>LDA</a:t>
            </a:r>
            <a:r>
              <a:rPr lang="zh-CN" altLang="en-US" dirty="0" smtClean="0"/>
              <a:t>的基本单元</a:t>
            </a:r>
            <a:endParaRPr lang="en-US" altLang="zh-CN" dirty="0" smtClean="0"/>
          </a:p>
          <a:p>
            <a:pPr lvl="1"/>
            <a:r>
              <a:rPr lang="zh-CN" altLang="en-US" dirty="0" smtClean="0"/>
              <a:t>词（</a:t>
            </a:r>
            <a:r>
              <a:rPr lang="en-US" altLang="zh-CN" dirty="0" smtClean="0"/>
              <a:t>word</a:t>
            </a:r>
            <a:r>
              <a:rPr lang="zh-CN" altLang="en-US" dirty="0" smtClean="0"/>
              <a:t>）：待处理数据中的基本离散单元</a:t>
            </a:r>
            <a:endParaRPr lang="en-US" altLang="zh-CN" dirty="0" smtClean="0"/>
          </a:p>
          <a:p>
            <a:pPr lvl="1"/>
            <a:r>
              <a:rPr lang="zh-CN" altLang="en-US" dirty="0" smtClean="0"/>
              <a:t>文档（</a:t>
            </a:r>
            <a:r>
              <a:rPr lang="en-US" altLang="zh-CN" dirty="0" smtClean="0"/>
              <a:t>document</a:t>
            </a:r>
            <a:r>
              <a:rPr lang="zh-CN" altLang="en-US" dirty="0" smtClean="0"/>
              <a:t>）：待处理的数据对象，由词组成，词在文档中</a:t>
            </a:r>
            <a:r>
              <a:rPr lang="zh-CN" altLang="en-US" b="1" dirty="0" smtClean="0"/>
              <a:t>不计顺序</a:t>
            </a:r>
            <a:r>
              <a:rPr lang="zh-CN" altLang="en-US" dirty="0" smtClean="0"/>
              <a:t>。数据对象只要能用“词袋”（</a:t>
            </a:r>
            <a:r>
              <a:rPr lang="en-US" altLang="zh-CN" dirty="0" smtClean="0"/>
              <a:t>bag-of-words</a:t>
            </a:r>
            <a:r>
              <a:rPr lang="zh-CN" altLang="en-US" dirty="0" smtClean="0"/>
              <a:t>）表示就可以使用话题模型</a:t>
            </a:r>
            <a:endParaRPr lang="en-US" altLang="zh-CN" b="1" dirty="0" smtClean="0"/>
          </a:p>
          <a:p>
            <a:pPr lvl="1"/>
            <a:r>
              <a:rPr lang="zh-CN" altLang="en-US" dirty="0"/>
              <a:t>话题</a:t>
            </a:r>
            <a:r>
              <a:rPr lang="zh-CN" altLang="en-US" dirty="0" smtClean="0"/>
              <a:t>（</a:t>
            </a:r>
            <a:r>
              <a:rPr lang="en-US" altLang="zh-CN" dirty="0" smtClean="0"/>
              <a:t>topic</a:t>
            </a:r>
            <a:r>
              <a:rPr lang="zh-CN" altLang="en-US" dirty="0" smtClean="0"/>
              <a:t>）：表示一个概念，具体表示为一系列相关的词，以及它们在该概念下出现的概率</a:t>
            </a:r>
            <a:endParaRPr lang="en-US" altLang="zh-CN" dirty="0" smtClean="0"/>
          </a:p>
          <a:p>
            <a:endParaRPr lang="zh-CN" altLang="en-US" dirty="0"/>
          </a:p>
        </p:txBody>
      </p:sp>
    </p:spTree>
    <p:extLst>
      <p:ext uri="{BB962C8B-B14F-4D97-AF65-F5344CB8AC3E}">
        <p14:creationId xmlns:p14="http://schemas.microsoft.com/office/powerpoint/2010/main" val="135642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atin typeface="+mj-ea"/>
                <a:ea typeface="幼圆" panose="02010509060101010101"/>
              </a:rPr>
              <a:t>话题模型的基本单元</a:t>
            </a:r>
            <a:endParaRPr lang="zh-CN" altLang="en-US" dirty="0">
              <a:latin typeface="+mj-ea"/>
              <a:ea typeface="幼圆" panose="02010509060101010101"/>
            </a:endParaRPr>
          </a:p>
        </p:txBody>
      </p:sp>
      <p:sp>
        <p:nvSpPr>
          <p:cNvPr id="3" name="内容占位符 2"/>
          <p:cNvSpPr>
            <a:spLocks noGrp="1"/>
          </p:cNvSpPr>
          <p:nvPr>
            <p:ph idx="1"/>
          </p:nvPr>
        </p:nvSpPr>
        <p:spPr/>
        <p:txBody>
          <a:bodyPr/>
          <a:lstStyle/>
          <a:p>
            <a:r>
              <a:rPr lang="zh-CN" altLang="en-US" dirty="0"/>
              <a:t>话题模型（</a:t>
            </a:r>
            <a:r>
              <a:rPr lang="en-US" altLang="zh-CN" dirty="0"/>
              <a:t>topic model</a:t>
            </a:r>
            <a:r>
              <a:rPr lang="zh-CN" altLang="en-US" dirty="0"/>
              <a:t>）是一类生成式</a:t>
            </a:r>
            <a:r>
              <a:rPr lang="zh-CN" altLang="en-US" b="1" dirty="0"/>
              <a:t>有向图模型</a:t>
            </a:r>
            <a:r>
              <a:rPr lang="zh-CN" altLang="en-US" dirty="0"/>
              <a:t>，主要用来</a:t>
            </a:r>
            <a:r>
              <a:rPr lang="zh-CN" altLang="en-US" dirty="0" smtClean="0"/>
              <a:t>处理离散</a:t>
            </a:r>
            <a:r>
              <a:rPr lang="zh-CN" altLang="en-US" dirty="0"/>
              <a:t>型的数据集合（如文本集合）。作为一种</a:t>
            </a:r>
            <a:r>
              <a:rPr lang="zh-CN" altLang="en-US" b="1" dirty="0"/>
              <a:t>非监督</a:t>
            </a:r>
            <a:r>
              <a:rPr lang="zh-CN" altLang="en-US" dirty="0"/>
              <a:t>产生式模型，</a:t>
            </a:r>
            <a:r>
              <a:rPr lang="zh-CN" altLang="en-US" dirty="0" smtClean="0"/>
              <a:t>话题</a:t>
            </a:r>
            <a:r>
              <a:rPr lang="zh-CN" altLang="en-US" dirty="0"/>
              <a:t>模型能够有效利用海量数据发现文档集合中</a:t>
            </a:r>
            <a:r>
              <a:rPr lang="zh-CN" altLang="en-US" b="1" dirty="0"/>
              <a:t>隐含的</a:t>
            </a:r>
            <a:r>
              <a:rPr lang="zh-CN" altLang="en-US" b="1" dirty="0" smtClean="0"/>
              <a:t>语义</a:t>
            </a:r>
            <a:r>
              <a:rPr lang="zh-CN" altLang="en-US" dirty="0"/>
              <a:t>。隐狄里克雷分配模型</a:t>
            </a:r>
            <a:r>
              <a:rPr lang="zh-CN" altLang="en-US" dirty="0" smtClean="0"/>
              <a:t>（</a:t>
            </a:r>
            <a:r>
              <a:rPr lang="en-US" altLang="zh-CN" dirty="0" smtClean="0"/>
              <a:t>Latent </a:t>
            </a:r>
            <a:r>
              <a:rPr lang="en-US" altLang="zh-CN" dirty="0"/>
              <a:t>Dirichlet </a:t>
            </a:r>
            <a:r>
              <a:rPr lang="en-US" altLang="zh-CN" dirty="0" smtClean="0"/>
              <a:t>Allocation</a:t>
            </a:r>
            <a:r>
              <a:rPr lang="en-US" altLang="zh-CN" dirty="0"/>
              <a:t>, </a:t>
            </a:r>
            <a:r>
              <a:rPr lang="en-US" altLang="zh-CN" b="1" dirty="0"/>
              <a:t>LDA</a:t>
            </a:r>
            <a:r>
              <a:rPr lang="zh-CN" altLang="en-US" dirty="0" smtClean="0"/>
              <a:t>）是话题模型的典型代表。</a:t>
            </a:r>
            <a:endParaRPr lang="en-US" altLang="zh-CN" dirty="0" smtClean="0"/>
          </a:p>
          <a:p>
            <a:endParaRPr lang="en-US" altLang="zh-CN" dirty="0"/>
          </a:p>
          <a:p>
            <a:r>
              <a:rPr lang="en-US" altLang="zh-CN" dirty="0" smtClean="0"/>
              <a:t>LDA</a:t>
            </a:r>
            <a:r>
              <a:rPr lang="zh-CN" altLang="en-US" dirty="0" smtClean="0"/>
              <a:t>的基本单元</a:t>
            </a:r>
            <a:endParaRPr lang="en-US" altLang="zh-CN" dirty="0" smtClean="0"/>
          </a:p>
          <a:p>
            <a:pPr lvl="1"/>
            <a:r>
              <a:rPr lang="zh-CN" altLang="en-US" dirty="0" smtClean="0"/>
              <a:t>词（</a:t>
            </a:r>
            <a:r>
              <a:rPr lang="en-US" altLang="zh-CN" dirty="0" smtClean="0"/>
              <a:t>word</a:t>
            </a:r>
            <a:r>
              <a:rPr lang="zh-CN" altLang="en-US" dirty="0" smtClean="0"/>
              <a:t>）</a:t>
            </a:r>
            <a:endParaRPr lang="en-US" altLang="zh-CN" dirty="0" smtClean="0"/>
          </a:p>
          <a:p>
            <a:pPr lvl="1"/>
            <a:r>
              <a:rPr lang="zh-CN" altLang="en-US" dirty="0" smtClean="0"/>
              <a:t>文档（</a:t>
            </a:r>
            <a:r>
              <a:rPr lang="en-US" altLang="zh-CN" dirty="0" smtClean="0"/>
              <a:t>document</a:t>
            </a:r>
            <a:r>
              <a:rPr lang="zh-CN" altLang="en-US" dirty="0" smtClean="0"/>
              <a:t>）</a:t>
            </a:r>
            <a:endParaRPr lang="en-US" altLang="zh-CN" dirty="0" smtClean="0"/>
          </a:p>
          <a:p>
            <a:pPr lvl="1"/>
            <a:r>
              <a:rPr lang="zh-CN" altLang="en-US" dirty="0" smtClean="0"/>
              <a:t>主题（</a:t>
            </a:r>
            <a:r>
              <a:rPr lang="en-US" altLang="zh-CN" dirty="0" smtClean="0"/>
              <a:t>topic</a:t>
            </a:r>
            <a:r>
              <a:rPr lang="zh-CN" altLang="en-US" dirty="0" smtClean="0"/>
              <a:t>）</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565150" y="5126749"/>
            <a:ext cx="4307701" cy="839259"/>
          </a:xfrm>
          <a:prstGeom prst="rect">
            <a:avLst/>
          </a:prstGeom>
          <a:ln w="38100">
            <a:solidFill>
              <a:srgbClr val="C00000"/>
            </a:solidFill>
          </a:ln>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0463" y="3775393"/>
            <a:ext cx="3423179" cy="2239134"/>
          </a:xfrm>
          <a:prstGeom prst="rect">
            <a:avLst/>
          </a:prstGeom>
        </p:spPr>
      </p:pic>
      <p:sp>
        <p:nvSpPr>
          <p:cNvPr id="6" name="矩形 5"/>
          <p:cNvSpPr/>
          <p:nvPr/>
        </p:nvSpPr>
        <p:spPr>
          <a:xfrm>
            <a:off x="2856090" y="5171905"/>
            <a:ext cx="1207911" cy="29191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304846" y="3992216"/>
            <a:ext cx="333021" cy="29191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曲线连接符 8"/>
          <p:cNvCxnSpPr/>
          <p:nvPr/>
        </p:nvCxnSpPr>
        <p:spPr>
          <a:xfrm>
            <a:off x="2347251" y="3883378"/>
            <a:ext cx="3957595" cy="254797"/>
          </a:xfrm>
          <a:prstGeom prst="curvedConnector3">
            <a:avLst>
              <a:gd name="adj1" fmla="val 50000"/>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曲线连接符 13"/>
          <p:cNvCxnSpPr/>
          <p:nvPr/>
        </p:nvCxnSpPr>
        <p:spPr>
          <a:xfrm rot="16200000" flipH="1">
            <a:off x="2281963" y="3948666"/>
            <a:ext cx="1243371" cy="1112794"/>
          </a:xfrm>
          <a:prstGeom prst="curvedConnector3">
            <a:avLst>
              <a:gd name="adj1" fmla="val 50000"/>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曲线连接符 16"/>
          <p:cNvCxnSpPr/>
          <p:nvPr/>
        </p:nvCxnSpPr>
        <p:spPr>
          <a:xfrm rot="16200000" flipH="1">
            <a:off x="3224580" y="4230966"/>
            <a:ext cx="898261" cy="826544"/>
          </a:xfrm>
          <a:prstGeom prst="curvedConnector3">
            <a:avLst>
              <a:gd name="adj1" fmla="val 2245"/>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曲线连接符 24"/>
          <p:cNvCxnSpPr>
            <a:endCxn id="5" idx="1"/>
          </p:cNvCxnSpPr>
          <p:nvPr/>
        </p:nvCxnSpPr>
        <p:spPr>
          <a:xfrm>
            <a:off x="3287435" y="4195107"/>
            <a:ext cx="2253028" cy="69985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773291" y="6051640"/>
            <a:ext cx="897466" cy="2919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数据</a:t>
            </a:r>
          </a:p>
        </p:txBody>
      </p:sp>
      <p:sp>
        <p:nvSpPr>
          <p:cNvPr id="29" name="矩形 28"/>
          <p:cNvSpPr/>
          <p:nvPr/>
        </p:nvSpPr>
        <p:spPr>
          <a:xfrm>
            <a:off x="1821534" y="6051640"/>
            <a:ext cx="897466" cy="2919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计算机</a:t>
            </a:r>
            <a:endParaRPr lang="zh-CN" altLang="en-US" dirty="0">
              <a:solidFill>
                <a:schemeClr val="tx1"/>
              </a:solidFill>
            </a:endParaRPr>
          </a:p>
        </p:txBody>
      </p:sp>
      <p:sp>
        <p:nvSpPr>
          <p:cNvPr id="30" name="矩形 29"/>
          <p:cNvSpPr/>
          <p:nvPr/>
        </p:nvSpPr>
        <p:spPr>
          <a:xfrm>
            <a:off x="2903648" y="6055113"/>
            <a:ext cx="897466" cy="2919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生物</a:t>
            </a:r>
          </a:p>
        </p:txBody>
      </p:sp>
      <p:sp>
        <p:nvSpPr>
          <p:cNvPr id="31" name="矩形 30"/>
          <p:cNvSpPr/>
          <p:nvPr/>
        </p:nvSpPr>
        <p:spPr>
          <a:xfrm>
            <a:off x="4052709" y="6044823"/>
            <a:ext cx="897466" cy="2919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新闻</a:t>
            </a:r>
            <a:endParaRPr lang="zh-CN" altLang="en-US" dirty="0">
              <a:solidFill>
                <a:schemeClr val="tx1"/>
              </a:solidFill>
            </a:endParaRPr>
          </a:p>
        </p:txBody>
      </p:sp>
      <p:sp>
        <p:nvSpPr>
          <p:cNvPr id="32" name="矩形 31"/>
          <p:cNvSpPr/>
          <p:nvPr/>
        </p:nvSpPr>
        <p:spPr>
          <a:xfrm>
            <a:off x="5629073" y="6056487"/>
            <a:ext cx="897466" cy="2919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建筑</a:t>
            </a:r>
            <a:endParaRPr lang="zh-CN" altLang="en-US" dirty="0">
              <a:solidFill>
                <a:schemeClr val="tx1"/>
              </a:solidFill>
            </a:endParaRPr>
          </a:p>
        </p:txBody>
      </p:sp>
      <p:sp>
        <p:nvSpPr>
          <p:cNvPr id="33" name="矩形 32"/>
          <p:cNvSpPr/>
          <p:nvPr/>
        </p:nvSpPr>
        <p:spPr>
          <a:xfrm>
            <a:off x="6790571" y="6051640"/>
            <a:ext cx="897466" cy="2919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植物</a:t>
            </a:r>
          </a:p>
        </p:txBody>
      </p:sp>
      <p:sp>
        <p:nvSpPr>
          <p:cNvPr id="34" name="矩形 33"/>
          <p:cNvSpPr/>
          <p:nvPr/>
        </p:nvSpPr>
        <p:spPr>
          <a:xfrm>
            <a:off x="7972945" y="6044823"/>
            <a:ext cx="897466" cy="2919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天空</a:t>
            </a:r>
            <a:endParaRPr lang="zh-CN" altLang="en-US" dirty="0">
              <a:solidFill>
                <a:schemeClr val="tx1"/>
              </a:solidFill>
            </a:endParaRPr>
          </a:p>
        </p:txBody>
      </p:sp>
      <p:cxnSp>
        <p:nvCxnSpPr>
          <p:cNvPr id="36" name="曲线连接符 35"/>
          <p:cNvCxnSpPr/>
          <p:nvPr/>
        </p:nvCxnSpPr>
        <p:spPr>
          <a:xfrm rot="16200000" flipH="1">
            <a:off x="1340841" y="5062764"/>
            <a:ext cx="1400585" cy="563532"/>
          </a:xfrm>
          <a:prstGeom prst="curvedConnector3">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曲线连接符 36"/>
          <p:cNvCxnSpPr>
            <a:endCxn id="32" idx="0"/>
          </p:cNvCxnSpPr>
          <p:nvPr/>
        </p:nvCxnSpPr>
        <p:spPr>
          <a:xfrm>
            <a:off x="2571505" y="4562623"/>
            <a:ext cx="3506301" cy="1493864"/>
          </a:xfrm>
          <a:prstGeom prst="curvedConnector2">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35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horizontal)">
                                      <p:cBhvr>
                                        <p:cTn id="26" dur="500"/>
                                        <p:tgtEl>
                                          <p:spTgt spid="14"/>
                                        </p:tgtEl>
                                      </p:cBhvr>
                                    </p:animEffect>
                                  </p:childTnLst>
                                </p:cTn>
                              </p:par>
                              <p:par>
                                <p:cTn id="27" presetID="14" presetClass="entr" presetSubtype="1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randombar(horizontal)">
                                      <p:cBhvr>
                                        <p:cTn id="29" dur="500"/>
                                        <p:tgtEl>
                                          <p:spTgt spid="9"/>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randombar(horizontal)">
                                      <p:cBhvr>
                                        <p:cTn id="32" dur="500"/>
                                        <p:tgtEl>
                                          <p:spTgt spid="6"/>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randombar(horizontal)">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animEffect transition="in" filter="fade">
                                      <p:cBhvr>
                                        <p:cTn id="54" dur="500"/>
                                        <p:tgtEl>
                                          <p:spTgt spid="3">
                                            <p:txEl>
                                              <p:pRg st="4" end="4"/>
                                            </p:txEl>
                                          </p:spTgt>
                                        </p:tgtEl>
                                      </p:cBhvr>
                                    </p:animEffect>
                                    <p:anim calcmode="lin" valueType="num">
                                      <p:cBhvr>
                                        <p:cTn id="5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6"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randombar(horizontal)">
                                      <p:cBhvr>
                                        <p:cTn id="61" dur="500"/>
                                        <p:tgtEl>
                                          <p:spTgt spid="17"/>
                                        </p:tgtEl>
                                      </p:cBhvr>
                                    </p:animEffect>
                                  </p:childTnLst>
                                </p:cTn>
                              </p:par>
                              <p:par>
                                <p:cTn id="62" presetID="14" presetClass="entr" presetSubtype="1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randombar(horizontal)">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25"/>
                                        </p:tgtEl>
                                      </p:cBhvr>
                                    </p:animEffect>
                                    <p:set>
                                      <p:cBhvr>
                                        <p:cTn id="72" dur="1" fill="hold">
                                          <p:stCondLst>
                                            <p:cond delay="499"/>
                                          </p:stCondLst>
                                        </p:cTn>
                                        <p:tgtEl>
                                          <p:spTgt spid="25"/>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3">
                                            <p:txEl>
                                              <p:pRg st="5" end="5"/>
                                            </p:txEl>
                                          </p:spTgt>
                                        </p:tgtEl>
                                        <p:attrNameLst>
                                          <p:attrName>style.visibility</p:attrName>
                                        </p:attrNameLst>
                                      </p:cBhvr>
                                      <p:to>
                                        <p:strVal val="visible"/>
                                      </p:to>
                                    </p:set>
                                    <p:animEffect transition="in" filter="fade">
                                      <p:cBhvr>
                                        <p:cTn id="77" dur="500"/>
                                        <p:tgtEl>
                                          <p:spTgt spid="3">
                                            <p:txEl>
                                              <p:pRg st="5" end="5"/>
                                            </p:txEl>
                                          </p:spTgt>
                                        </p:tgtEl>
                                      </p:cBhvr>
                                    </p:animEffect>
                                    <p:anim calcmode="lin" valueType="num">
                                      <p:cBhvr>
                                        <p:cTn id="7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79"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4" presetClass="entr" presetSubtype="10" fill="hold" nodeType="click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randombar(horizontal)">
                                      <p:cBhvr>
                                        <p:cTn id="84" dur="500"/>
                                        <p:tgtEl>
                                          <p:spTgt spid="36"/>
                                        </p:tgtEl>
                                      </p:cBhvr>
                                    </p:animEffect>
                                  </p:childTnLst>
                                </p:cTn>
                              </p:par>
                              <p:par>
                                <p:cTn id="85" presetID="14" presetClass="entr" presetSubtype="10" fill="hold" nodeType="with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randombar(horizontal)">
                                      <p:cBhvr>
                                        <p:cTn id="87" dur="500"/>
                                        <p:tgtEl>
                                          <p:spTgt spid="37"/>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randombar(horizontal)">
                                      <p:cBhvr>
                                        <p:cTn id="90" dur="500"/>
                                        <p:tgtEl>
                                          <p:spTgt spid="28"/>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randombar(horizontal)">
                                      <p:cBhvr>
                                        <p:cTn id="93" dur="500"/>
                                        <p:tgtEl>
                                          <p:spTgt spid="29"/>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randombar(horizontal)">
                                      <p:cBhvr>
                                        <p:cTn id="96" dur="500"/>
                                        <p:tgtEl>
                                          <p:spTgt spid="30"/>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randombar(horizontal)">
                                      <p:cBhvr>
                                        <p:cTn id="99" dur="500"/>
                                        <p:tgtEl>
                                          <p:spTgt spid="31"/>
                                        </p:tgtEl>
                                      </p:cBhvr>
                                    </p:animEffect>
                                  </p:childTnLst>
                                </p:cTn>
                              </p:par>
                              <p:par>
                                <p:cTn id="100" presetID="14" presetClass="entr" presetSubtype="10" fill="hold" grpId="0" nodeType="with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randombar(horizontal)">
                                      <p:cBhvr>
                                        <p:cTn id="102" dur="500"/>
                                        <p:tgtEl>
                                          <p:spTgt spid="32"/>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randombar(horizontal)">
                                      <p:cBhvr>
                                        <p:cTn id="105" dur="500"/>
                                        <p:tgtEl>
                                          <p:spTgt spid="33"/>
                                        </p:tgtEl>
                                      </p:cBhvr>
                                    </p:animEffect>
                                  </p:childTnLst>
                                </p:cTn>
                              </p:par>
                              <p:par>
                                <p:cTn id="106" presetID="14" presetClass="entr" presetSubtype="10" fill="hold" grpId="0" nodeType="with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randombar(horizontal)">
                                      <p:cBhvr>
                                        <p:cTn id="10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6" grpId="1" animBg="1"/>
      <p:bldP spid="7" grpId="0" animBg="1"/>
      <p:bldP spid="7" grpId="1" animBg="1"/>
      <p:bldP spid="28" grpId="0" animBg="1"/>
      <p:bldP spid="29" grpId="0" animBg="1"/>
      <p:bldP spid="30" grpId="0" animBg="1"/>
      <p:bldP spid="31" grpId="0" animBg="1"/>
      <p:bldP spid="32" grpId="0" animBg="1"/>
      <p:bldP spid="33" grpId="0" animBg="1"/>
      <p:bldP spid="3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6"/>
              <p:cNvSpPr>
                <a:spLocks noGrp="1"/>
              </p:cNvSpPr>
              <p:nvPr>
                <p:ph sz="half" idx="1"/>
              </p:nvPr>
            </p:nvSpPr>
            <p:spPr/>
            <p:txBody>
              <a:bodyPr/>
              <a:lstStyle/>
              <a:p>
                <a:r>
                  <a:rPr lang="zh-CN" altLang="en-US" dirty="0" smtClean="0"/>
                  <a:t>一个话题就像一个箱子，里面装着这个概念下出现概率较高的词</a:t>
                </a:r>
                <a:endParaRPr lang="en-US" altLang="zh-CN" dirty="0" smtClean="0"/>
              </a:p>
              <a:p>
                <a:r>
                  <a:rPr lang="zh-CN" altLang="en-US" dirty="0"/>
                  <a:t>假</a:t>
                </a:r>
                <a:r>
                  <a:rPr lang="zh-CN" altLang="en-US" dirty="0" smtClean="0"/>
                  <a:t>定数据集中一共包含</a:t>
                </a:r>
                <a14:m>
                  <m:oMath xmlns:m="http://schemas.openxmlformats.org/officeDocument/2006/math">
                    <m:r>
                      <a:rPr lang="en-US" altLang="zh-CN" b="0" i="1" smtClean="0">
                        <a:latin typeface="Cambria Math" panose="02040503050406030204" pitchFamily="18" charset="0"/>
                      </a:rPr>
                      <m:t>𝐾</m:t>
                    </m:r>
                    <m:r>
                      <a:rPr lang="zh-CN" altLang="en-US" i="1">
                        <a:latin typeface="Cambria Math" panose="02040503050406030204" pitchFamily="18" charset="0"/>
                      </a:rPr>
                      <m:t>个</m:t>
                    </m:r>
                  </m:oMath>
                </a14:m>
                <a:r>
                  <a:rPr lang="zh-CN" altLang="en-US" dirty="0" smtClean="0"/>
                  <a:t>话题和</a:t>
                </a:r>
                <a14:m>
                  <m:oMath xmlns:m="http://schemas.openxmlformats.org/officeDocument/2006/math">
                    <m:r>
                      <a:rPr lang="en-US" altLang="zh-CN" b="0" i="1" smtClean="0">
                        <a:latin typeface="Cambria Math" panose="02040503050406030204" pitchFamily="18" charset="0"/>
                      </a:rPr>
                      <m:t>𝑇</m:t>
                    </m:r>
                  </m:oMath>
                </a14:m>
                <a:r>
                  <a:rPr lang="zh-CN" altLang="en-US" dirty="0" smtClean="0"/>
                  <a:t>篇文档，文档中的词来自一个包含</a:t>
                </a:r>
                <a14:m>
                  <m:oMath xmlns:m="http://schemas.openxmlformats.org/officeDocument/2006/math">
                    <m:r>
                      <a:rPr lang="en-US" altLang="zh-CN" b="0" i="1" smtClean="0">
                        <a:latin typeface="Cambria Math" panose="02040503050406030204" pitchFamily="18" charset="0"/>
                      </a:rPr>
                      <m:t>𝑁</m:t>
                    </m:r>
                    <m:r>
                      <a:rPr lang="zh-CN" altLang="en-US" i="1">
                        <a:latin typeface="Cambria Math" panose="02040503050406030204" pitchFamily="18" charset="0"/>
                      </a:rPr>
                      <m:t>个</m:t>
                    </m:r>
                  </m:oMath>
                </a14:m>
                <a:r>
                  <a:rPr lang="zh-CN" altLang="en-US" dirty="0" smtClean="0"/>
                  <a:t>词的字典</a:t>
                </a:r>
                <a:endParaRPr lang="en-US" altLang="zh-CN" dirty="0" smtClean="0"/>
              </a:p>
              <a:p>
                <a:r>
                  <a:rPr lang="zh-CN" altLang="en-US" dirty="0" smtClean="0"/>
                  <a:t>用</a:t>
                </a:r>
                <a14:m>
                  <m:oMath xmlns:m="http://schemas.openxmlformats.org/officeDocument/2006/math">
                    <m:r>
                      <a:rPr lang="en-US" altLang="zh-CN" b="0" i="1" smtClean="0">
                        <a:latin typeface="Cambria Math" panose="02040503050406030204" pitchFamily="18" charset="0"/>
                      </a:rPr>
                      <m:t>𝑇</m:t>
                    </m:r>
                  </m:oMath>
                </a14:m>
                <a:r>
                  <a:rPr lang="zh-CN" altLang="en-US" dirty="0" smtClean="0"/>
                  <a:t>个</a:t>
                </a:r>
                <a14:m>
                  <m:oMath xmlns:m="http://schemas.openxmlformats.org/officeDocument/2006/math">
                    <m:r>
                      <a:rPr lang="en-US" altLang="zh-CN" b="0" i="1" dirty="0" smtClean="0">
                        <a:latin typeface="Cambria Math" panose="02040503050406030204" pitchFamily="18" charset="0"/>
                      </a:rPr>
                      <m:t>𝑁</m:t>
                    </m:r>
                  </m:oMath>
                </a14:m>
                <a:r>
                  <a:rPr lang="zh-CN" altLang="en-US" dirty="0" smtClean="0"/>
                  <a:t>维向量</a:t>
                </a:r>
                <a14:m>
                  <m:oMath xmlns:m="http://schemas.openxmlformats.org/officeDocument/2006/math">
                    <m:r>
                      <a:rPr lang="en-US" altLang="zh-CN" b="0" i="1" smtClean="0">
                        <a:latin typeface="Cambria Math" panose="02040503050406030204" pitchFamily="18" charset="0"/>
                      </a:rPr>
                      <m:t>𝑊</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𝑇</m:t>
                            </m:r>
                          </m:sub>
                        </m:sSub>
                      </m:e>
                    </m:d>
                    <m:r>
                      <a:rPr lang="zh-CN" altLang="en-US" i="1">
                        <a:latin typeface="Cambria Math" panose="02040503050406030204" pitchFamily="18" charset="0"/>
                      </a:rPr>
                      <m:t>表示</m:t>
                    </m:r>
                  </m:oMath>
                </a14:m>
                <a:r>
                  <a:rPr lang="zh-CN" altLang="en-US" dirty="0" smtClean="0"/>
                  <a:t>文档集合</a:t>
                </a:r>
                <a:endParaRPr lang="en-US" altLang="zh-CN" dirty="0" smtClean="0"/>
              </a:p>
              <a:p>
                <a:r>
                  <a:rPr lang="zh-CN" altLang="en-US" dirty="0" smtClean="0"/>
                  <a:t>用</a:t>
                </a:r>
                <a14:m>
                  <m:oMath xmlns:m="http://schemas.openxmlformats.org/officeDocument/2006/math">
                    <m:r>
                      <a:rPr lang="en-US" altLang="zh-CN" b="0" i="1" smtClean="0">
                        <a:latin typeface="Cambria Math" panose="02040503050406030204" pitchFamily="18" charset="0"/>
                      </a:rPr>
                      <m:t>𝐾</m:t>
                    </m:r>
                  </m:oMath>
                </a14:m>
                <a:r>
                  <a:rPr lang="zh-CN" altLang="en-US" dirty="0" smtClean="0"/>
                  <a:t>个</a:t>
                </a:r>
                <a14:m>
                  <m:oMath xmlns:m="http://schemas.openxmlformats.org/officeDocument/2006/math">
                    <m:r>
                      <a:rPr lang="en-US" altLang="zh-CN" b="0" i="1" dirty="0" smtClean="0">
                        <a:latin typeface="Cambria Math" panose="02040503050406030204" pitchFamily="18" charset="0"/>
                      </a:rPr>
                      <m:t>𝑁</m:t>
                    </m:r>
                  </m:oMath>
                </a14:m>
                <a:r>
                  <a:rPr lang="zh-CN" altLang="en-US" dirty="0" smtClean="0"/>
                  <a:t>维向量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𝐾</m:t>
                        </m:r>
                      </m:sub>
                    </m:sSub>
                    <m:r>
                      <a:rPr lang="zh-CN" altLang="en-US" i="1">
                        <a:latin typeface="Cambria Math" panose="02040503050406030204" pitchFamily="18" charset="0"/>
                      </a:rPr>
                      <m:t>表示</m:t>
                    </m:r>
                  </m:oMath>
                </a14:m>
                <a:r>
                  <a:rPr lang="zh-CN" altLang="en-US" dirty="0" smtClean="0"/>
                  <a:t>话题</a:t>
                </a:r>
                <a:endParaRPr lang="en-US" altLang="zh-CN" dirty="0" smtClean="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𝑁</m:t>
                        </m:r>
                      </m:sup>
                    </m:sSup>
                    <m:r>
                      <a:rPr lang="zh-CN" altLang="en-US" i="1">
                        <a:latin typeface="Cambria Math" panose="02040503050406030204" pitchFamily="18" charset="0"/>
                      </a:rPr>
                      <m:t>的</m:t>
                    </m:r>
                  </m:oMath>
                </a14:m>
                <a:r>
                  <a:rPr lang="zh-CN" altLang="en-US" dirty="0" smtClean="0"/>
                  <a:t>第</a:t>
                </a:r>
                <a14:m>
                  <m:oMath xmlns:m="http://schemas.openxmlformats.org/officeDocument/2006/math">
                    <m:r>
                      <a:rPr lang="en-US" altLang="zh-CN" b="0" i="1" dirty="0" smtClean="0">
                        <a:latin typeface="Cambria Math" panose="02040503050406030204" pitchFamily="18" charset="0"/>
                      </a:rPr>
                      <m:t>𝑛</m:t>
                    </m:r>
                    <m:r>
                      <a:rPr lang="zh-CN" altLang="en-US" i="1" dirty="0">
                        <a:latin typeface="Cambria Math" panose="02040503050406030204" pitchFamily="18" charset="0"/>
                      </a:rPr>
                      <m:t>个</m:t>
                    </m:r>
                  </m:oMath>
                </a14:m>
                <a:r>
                  <a:rPr lang="zh-CN" altLang="en-US" b="0" dirty="0" smtClean="0"/>
                  <a:t>分量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Sub>
                    <m:r>
                      <a:rPr lang="zh-CN" altLang="en-US" i="1">
                        <a:latin typeface="Cambria Math" panose="02040503050406030204" pitchFamily="18" charset="0"/>
                      </a:rPr>
                      <m:t>表示</m:t>
                    </m:r>
                  </m:oMath>
                </a14:m>
                <a:r>
                  <a:rPr lang="zh-CN" altLang="en-US" b="0" dirty="0" smtClean="0"/>
                  <a:t>文档</a:t>
                </a:r>
                <a14:m>
                  <m:oMath xmlns:m="http://schemas.openxmlformats.org/officeDocument/2006/math">
                    <m:r>
                      <a:rPr lang="en-US" altLang="zh-CN" b="0" i="1" smtClean="0">
                        <a:latin typeface="Cambria Math" panose="02040503050406030204" pitchFamily="18" charset="0"/>
                      </a:rPr>
                      <m:t>𝑡</m:t>
                    </m:r>
                  </m:oMath>
                </a14:m>
                <a:r>
                  <a:rPr lang="zh-CN" altLang="en-US" b="0" dirty="0" smtClean="0"/>
                  <a:t>中词</a:t>
                </a:r>
                <a14:m>
                  <m:oMath xmlns:m="http://schemas.openxmlformats.org/officeDocument/2006/math">
                    <m:r>
                      <a:rPr lang="en-US" altLang="zh-CN" b="0" i="1" smtClean="0">
                        <a:latin typeface="Cambria Math" panose="02040503050406030204" pitchFamily="18" charset="0"/>
                      </a:rPr>
                      <m:t>𝑛</m:t>
                    </m:r>
                  </m:oMath>
                </a14:m>
                <a:r>
                  <a:rPr lang="zh-CN" altLang="en-US" b="0" dirty="0" smtClean="0"/>
                  <a:t>的词频，</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𝛽</m:t>
                        </m:r>
                      </m:e>
                      <m:sub>
                        <m:r>
                          <a:rPr lang="en-US" altLang="zh-CN" i="1">
                            <a:latin typeface="Cambria Math" panose="02040503050406030204" pitchFamily="18" charset="0"/>
                          </a:rPr>
                          <m:t>𝐾</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𝑁</m:t>
                        </m:r>
                      </m:sup>
                    </m:sSup>
                    <m:r>
                      <a:rPr lang="zh-CN" altLang="en-US" i="1">
                        <a:latin typeface="Cambria Math" panose="02040503050406030204" pitchFamily="18" charset="0"/>
                      </a:rPr>
                      <m:t>的</m:t>
                    </m:r>
                  </m:oMath>
                </a14:m>
                <a:r>
                  <a:rPr lang="zh-CN" altLang="en-US" dirty="0"/>
                  <a:t>第</a:t>
                </a:r>
                <a14:m>
                  <m:oMath xmlns:m="http://schemas.openxmlformats.org/officeDocument/2006/math">
                    <m:r>
                      <a:rPr lang="en-US" altLang="zh-CN" i="1" dirty="0">
                        <a:latin typeface="Cambria Math" panose="02040503050406030204" pitchFamily="18" charset="0"/>
                      </a:rPr>
                      <m:t>𝑛</m:t>
                    </m:r>
                    <m:r>
                      <a:rPr lang="zh-CN" altLang="en-US" i="1" dirty="0">
                        <a:latin typeface="Cambria Math" panose="02040503050406030204" pitchFamily="18" charset="0"/>
                      </a:rPr>
                      <m:t>个</m:t>
                    </m:r>
                  </m:oMath>
                </a14:m>
                <a:r>
                  <a:rPr lang="zh-CN" altLang="en-US" dirty="0"/>
                  <a:t>分量</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𝑛</m:t>
                        </m:r>
                      </m:sub>
                    </m:sSub>
                  </m:oMath>
                </a14:m>
                <a:r>
                  <a:rPr lang="zh-CN" altLang="en-US" i="0" dirty="0" smtClean="0">
                    <a:latin typeface="+mj-lt"/>
                  </a:rPr>
                  <a:t>表示话题</a:t>
                </a:r>
                <a14:m>
                  <m:oMath xmlns:m="http://schemas.openxmlformats.org/officeDocument/2006/math">
                    <m:r>
                      <a:rPr lang="en-US" altLang="zh-CN" b="0" i="1" smtClean="0">
                        <a:latin typeface="Cambria Math" panose="02040503050406030204" pitchFamily="18" charset="0"/>
                      </a:rPr>
                      <m:t>𝑘</m:t>
                    </m:r>
                  </m:oMath>
                </a14:m>
                <a:r>
                  <a:rPr lang="zh-CN" altLang="en-US" dirty="0"/>
                  <a:t>中词</a:t>
                </a:r>
                <a14:m>
                  <m:oMath xmlns:m="http://schemas.openxmlformats.org/officeDocument/2006/math">
                    <m:r>
                      <a:rPr lang="en-US" altLang="zh-CN" i="1">
                        <a:latin typeface="Cambria Math" panose="02040503050406030204" pitchFamily="18" charset="0"/>
                      </a:rPr>
                      <m:t>𝑛</m:t>
                    </m:r>
                  </m:oMath>
                </a14:m>
                <a:r>
                  <a:rPr lang="zh-CN" altLang="en-US" dirty="0"/>
                  <a:t>的词</a:t>
                </a:r>
                <a:r>
                  <a:rPr lang="zh-CN" altLang="en-US" dirty="0" smtClean="0"/>
                  <a:t>频</a:t>
                </a:r>
                <a:endParaRPr lang="en-US" altLang="zh-CN" b="0" dirty="0" smtClean="0"/>
              </a:p>
              <a:p>
                <a:endParaRPr lang="en-US" altLang="zh-CN" b="0" dirty="0" smtClean="0"/>
              </a:p>
              <a:p>
                <a:endParaRPr lang="zh-CN" altLang="en-US" dirty="0"/>
              </a:p>
            </p:txBody>
          </p:sp>
        </mc:Choice>
        <mc:Fallback xmlns="">
          <p:sp>
            <p:nvSpPr>
              <p:cNvPr id="7" name="内容占位符 6"/>
              <p:cNvSpPr>
                <a:spLocks noGrp="1" noRot="1" noChangeAspect="1" noMove="1" noResize="1" noEditPoints="1" noAdjustHandles="1" noChangeArrowheads="1" noChangeShapeType="1" noTextEdit="1"/>
              </p:cNvSpPr>
              <p:nvPr>
                <p:ph sz="half" idx="1"/>
              </p:nvPr>
            </p:nvSpPr>
            <p:spPr>
              <a:blipFill rotWithShape="0">
                <a:blip r:embed="rId2"/>
                <a:stretch>
                  <a:fillRect l="-2462" t="-2239" r="-1692"/>
                </a:stretch>
              </a:blipFill>
            </p:spPr>
            <p:txBody>
              <a:bodyPr/>
              <a:lstStyle/>
              <a:p>
                <a:r>
                  <a:rPr lang="zh-CN" altLang="en-US">
                    <a:noFill/>
                  </a:rPr>
                  <a:t> </a:t>
                </a:r>
              </a:p>
            </p:txBody>
          </p:sp>
        </mc:Fallback>
      </mc:AlternateContent>
      <p:pic>
        <p:nvPicPr>
          <p:cNvPr id="9" name="内容占位符 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29150" y="2319644"/>
            <a:ext cx="4260850" cy="2601300"/>
          </a:xfrm>
        </p:spPr>
      </p:pic>
      <p:sp>
        <p:nvSpPr>
          <p:cNvPr id="2" name="标题 1"/>
          <p:cNvSpPr>
            <a:spLocks noGrp="1"/>
          </p:cNvSpPr>
          <p:nvPr>
            <p:ph type="title"/>
          </p:nvPr>
        </p:nvSpPr>
        <p:spPr/>
        <p:txBody>
          <a:bodyPr/>
          <a:lstStyle/>
          <a:p>
            <a:r>
              <a:rPr lang="zh-CN" altLang="en-US" dirty="0" smtClean="0"/>
              <a:t>话题模型的构成</a:t>
            </a:r>
            <a:endParaRPr lang="zh-CN" altLang="en-US" dirty="0"/>
          </a:p>
        </p:txBody>
      </p:sp>
    </p:spTree>
    <p:extLst>
      <p:ext uri="{BB962C8B-B14F-4D97-AF65-F5344CB8AC3E}">
        <p14:creationId xmlns:p14="http://schemas.microsoft.com/office/powerpoint/2010/main" val="1842345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p:cNvSpPr>
                <a:spLocks noGrp="1"/>
              </p:cNvSpPr>
              <p:nvPr>
                <p:ph sz="half" idx="1"/>
              </p:nvPr>
            </p:nvSpPr>
            <p:spPr>
              <a:xfrm>
                <a:off x="266699" y="1279525"/>
                <a:ext cx="8753475" cy="1806575"/>
              </a:xfrm>
            </p:spPr>
            <p:txBody>
              <a:bodyPr>
                <a:normAutofit/>
              </a:bodyPr>
              <a:lstStyle/>
              <a:p>
                <a:r>
                  <a:rPr lang="zh-CN" altLang="en-US" dirty="0" smtClean="0"/>
                  <a:t>现实任务中通过统计文档中出现的词来获得词频向量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oMath>
                </a14:m>
                <a:endParaRPr lang="en-US" altLang="zh-CN" dirty="0" smtClean="0"/>
              </a:p>
              <a:p>
                <a:r>
                  <a:rPr lang="en-US" altLang="zh-CN" dirty="0" smtClean="0">
                    <a:latin typeface="+mj-lt"/>
                  </a:rPr>
                  <a:t>LDA</a:t>
                </a:r>
                <a:r>
                  <a:rPr lang="zh-CN" altLang="en-US" dirty="0" smtClean="0"/>
                  <a:t>从生成式模型的角度看待文档和话题，认为每篇文档包含多个话题</a:t>
                </a:r>
                <a:endParaRPr lang="en-US" altLang="zh-CN" dirty="0" smtClean="0"/>
              </a:p>
              <a:p>
                <a:pPr lvl="1"/>
                <a:r>
                  <a:rPr lang="zh-CN" altLang="en-US" dirty="0" smtClean="0"/>
                  <a:t>用</a:t>
                </a: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Θ</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𝐾</m:t>
                        </m:r>
                      </m:sup>
                    </m:sSup>
                    <m:r>
                      <a:rPr lang="zh-CN" altLang="en-US" i="1">
                        <a:latin typeface="Cambria Math" panose="02040503050406030204" pitchFamily="18" charset="0"/>
                      </a:rPr>
                      <m:t>表示</m:t>
                    </m:r>
                  </m:oMath>
                </a14:m>
                <a:r>
                  <a:rPr lang="zh-CN" altLang="en-US" dirty="0" smtClean="0"/>
                  <a:t>文档</a:t>
                </a:r>
                <a14:m>
                  <m:oMath xmlns:m="http://schemas.openxmlformats.org/officeDocument/2006/math">
                    <m:r>
                      <a:rPr lang="en-US" altLang="zh-CN" b="0" i="1" smtClean="0">
                        <a:latin typeface="Cambria Math" panose="02040503050406030204" pitchFamily="18" charset="0"/>
                      </a:rPr>
                      <m:t>𝑡</m:t>
                    </m:r>
                    <m:r>
                      <a:rPr lang="zh-CN" altLang="en-US" i="1">
                        <a:latin typeface="Cambria Math" panose="02040503050406030204" pitchFamily="18" charset="0"/>
                      </a:rPr>
                      <m:t>中</m:t>
                    </m:r>
                  </m:oMath>
                </a14:m>
                <a:r>
                  <a:rPr lang="zh-CN" altLang="en-US" dirty="0" smtClean="0"/>
                  <a:t>所包含的每个话题的比例，</a:t>
                </a: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Θ</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Sub>
                  </m:oMath>
                </a14:m>
                <a:r>
                  <a:rPr lang="zh-CN" altLang="en-US" dirty="0" smtClean="0"/>
                  <a:t>表示文档</a:t>
                </a:r>
                <a14:m>
                  <m:oMath xmlns:m="http://schemas.openxmlformats.org/officeDocument/2006/math">
                    <m:r>
                      <a:rPr lang="en-US" altLang="zh-CN" b="0" i="1" smtClean="0">
                        <a:latin typeface="Cambria Math" panose="02040503050406030204" pitchFamily="18" charset="0"/>
                      </a:rPr>
                      <m:t>𝑡</m:t>
                    </m:r>
                  </m:oMath>
                </a14:m>
                <a:r>
                  <a:rPr lang="zh-CN" altLang="en-US" dirty="0" smtClean="0"/>
                  <a:t>中包含话题</a:t>
                </a:r>
                <a14:m>
                  <m:oMath xmlns:m="http://schemas.openxmlformats.org/officeDocument/2006/math">
                    <m:r>
                      <a:rPr lang="en-US" altLang="zh-CN" b="0" i="1" smtClean="0">
                        <a:latin typeface="Cambria Math" panose="02040503050406030204" pitchFamily="18" charset="0"/>
                      </a:rPr>
                      <m:t>𝑘</m:t>
                    </m:r>
                  </m:oMath>
                </a14:m>
                <a:r>
                  <a:rPr lang="zh-CN" altLang="en-US" dirty="0" smtClean="0"/>
                  <a:t>的比例</a:t>
                </a:r>
                <a:endParaRPr lang="en-US" altLang="zh-CN" dirty="0"/>
              </a:p>
            </p:txBody>
          </p:sp>
        </mc:Choice>
        <mc:Fallback xmlns="">
          <p:sp>
            <p:nvSpPr>
              <p:cNvPr id="5" name="内容占位符 4"/>
              <p:cNvSpPr>
                <a:spLocks noGrp="1" noRot="1" noChangeAspect="1" noMove="1" noResize="1" noEditPoints="1" noAdjustHandles="1" noChangeArrowheads="1" noChangeShapeType="1" noTextEdit="1"/>
              </p:cNvSpPr>
              <p:nvPr>
                <p:ph sz="half" idx="1"/>
              </p:nvPr>
            </p:nvSpPr>
            <p:spPr>
              <a:xfrm>
                <a:off x="266699" y="1279525"/>
                <a:ext cx="8753475" cy="1806575"/>
              </a:xfrm>
              <a:blipFill rotWithShape="0">
                <a:blip r:embed="rId2"/>
                <a:stretch>
                  <a:fillRect l="-1114" t="-6757" r="-696" b="-2365"/>
                </a:stretch>
              </a:blipFill>
            </p:spPr>
            <p:txBody>
              <a:bodyPr/>
              <a:lstStyle/>
              <a:p>
                <a:r>
                  <a:rPr lang="zh-CN" altLang="en-US">
                    <a:noFill/>
                  </a:rPr>
                  <a:t> </a:t>
                </a:r>
              </a:p>
            </p:txBody>
          </p:sp>
        </mc:Fallback>
      </mc:AlternateContent>
      <p:pic>
        <p:nvPicPr>
          <p:cNvPr id="11" name="内容占位符 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29150" y="2319644"/>
            <a:ext cx="4260850" cy="2601300"/>
          </a:xfrm>
        </p:spPr>
      </p:pic>
      <p:sp>
        <p:nvSpPr>
          <p:cNvPr id="2" name="标题 1"/>
          <p:cNvSpPr>
            <a:spLocks noGrp="1"/>
          </p:cNvSpPr>
          <p:nvPr>
            <p:ph type="title"/>
          </p:nvPr>
        </p:nvSpPr>
        <p:spPr/>
        <p:txBody>
          <a:bodyPr/>
          <a:lstStyle/>
          <a:p>
            <a:r>
              <a:rPr lang="zh-CN" altLang="en-US" dirty="0" smtClean="0"/>
              <a:t>文档的生成过程</a:t>
            </a:r>
            <a:endParaRPr lang="zh-CN" altLang="en-US" dirty="0"/>
          </a:p>
        </p:txBody>
      </p:sp>
      <mc:AlternateContent xmlns:mc="http://schemas.openxmlformats.org/markup-compatibility/2006" xmlns:a14="http://schemas.microsoft.com/office/drawing/2010/main">
        <mc:Choice Requires="a14">
          <p:sp>
            <p:nvSpPr>
              <p:cNvPr id="12" name="内容占位符 4"/>
              <p:cNvSpPr txBox="1">
                <a:spLocks/>
              </p:cNvSpPr>
              <p:nvPr/>
            </p:nvSpPr>
            <p:spPr>
              <a:xfrm>
                <a:off x="260350" y="3139281"/>
                <a:ext cx="4378325" cy="2728119"/>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幼圆" panose="02010509060101010101" pitchFamily="49" charset="-122"/>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幼圆" panose="02010509060101010101" pitchFamily="49" charset="-122"/>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幼圆" panose="02010509060101010101" pitchFamily="49" charset="-122"/>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幼圆" panose="02010509060101010101" pitchFamily="49" charset="-122"/>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幼圆" panose="02010509060101010101" pitchFamily="49" charset="-122"/>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生</a:t>
                </a:r>
                <a:r>
                  <a:rPr lang="zh-CN" altLang="en-US" dirty="0"/>
                  <a:t>成</a:t>
                </a:r>
                <a:r>
                  <a:rPr lang="zh-CN" altLang="en-US" dirty="0" smtClean="0"/>
                  <a:t>文档</a:t>
                </a:r>
                <a14:m>
                  <m:oMath xmlns:m="http://schemas.openxmlformats.org/officeDocument/2006/math">
                    <m:r>
                      <a:rPr lang="en-US" altLang="zh-CN" b="0" i="1" smtClean="0">
                        <a:latin typeface="Cambria Math" panose="02040503050406030204" pitchFamily="18" charset="0"/>
                      </a:rPr>
                      <m:t>𝑡</m:t>
                    </m:r>
                  </m:oMath>
                </a14:m>
                <a:endParaRPr lang="en-US" altLang="zh-CN" dirty="0" smtClean="0"/>
              </a:p>
              <a:p>
                <a:pPr lvl="1"/>
                <a:r>
                  <a:rPr lang="zh-CN" altLang="en-US" dirty="0"/>
                  <a:t>从</a:t>
                </a:r>
                <a:r>
                  <a:rPr lang="zh-CN" altLang="en-US" dirty="0" smtClean="0"/>
                  <a:t>以</a:t>
                </a:r>
                <a14:m>
                  <m:oMath xmlns:m="http://schemas.openxmlformats.org/officeDocument/2006/math">
                    <m:r>
                      <a:rPr lang="en-US" altLang="zh-CN" i="1" dirty="0" smtClean="0">
                        <a:latin typeface="Cambria Math" panose="02040503050406030204" pitchFamily="18" charset="0"/>
                      </a:rPr>
                      <m:t>𝛼</m:t>
                    </m:r>
                  </m:oMath>
                </a14:m>
                <a:r>
                  <a:rPr lang="zh-CN" altLang="en-US" dirty="0" smtClean="0"/>
                  <a:t>为</a:t>
                </a:r>
                <a:r>
                  <a:rPr lang="zh-CN" altLang="en-US" dirty="0"/>
                  <a:t>参数</a:t>
                </a:r>
                <a:r>
                  <a:rPr lang="zh-CN" altLang="en-US" dirty="0" smtClean="0"/>
                  <a:t>的狄利克雷分</a:t>
                </a:r>
                <a:r>
                  <a:rPr lang="zh-CN" altLang="en-US" dirty="0"/>
                  <a:t>布中随机采样一个话题</a:t>
                </a:r>
                <a:r>
                  <a:rPr lang="zh-CN" altLang="en-US" dirty="0" smtClean="0"/>
                  <a:t>分布</a:t>
                </a:r>
                <a14:m>
                  <m:oMath xmlns:m="http://schemas.openxmlformats.org/officeDocument/2006/math">
                    <m:sSub>
                      <m:sSubPr>
                        <m:ctrlPr>
                          <a:rPr lang="en-US" altLang="zh-CN"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Θ</m:t>
                        </m:r>
                      </m:e>
                      <m:sub>
                        <m:r>
                          <a:rPr lang="en-US" altLang="zh-CN" b="0" i="1" dirty="0" smtClean="0">
                            <a:latin typeface="Cambria Math" panose="02040503050406030204" pitchFamily="18" charset="0"/>
                          </a:rPr>
                          <m:t>𝑡</m:t>
                        </m:r>
                      </m:sub>
                    </m:sSub>
                  </m:oMath>
                </a14:m>
                <a:r>
                  <a:rPr lang="zh-CN" altLang="en-US" dirty="0" smtClean="0"/>
                  <a:t>；</a:t>
                </a:r>
                <a:endParaRPr lang="en-US" altLang="zh-CN" dirty="0" smtClean="0"/>
              </a:p>
              <a:p>
                <a:pPr lvl="1"/>
                <a:r>
                  <a:rPr lang="zh-CN" altLang="en-US" dirty="0" smtClean="0"/>
                  <a:t>按</a:t>
                </a:r>
                <a:r>
                  <a:rPr lang="zh-CN" altLang="en-US" dirty="0"/>
                  <a:t>如下步骤产生文档中</a:t>
                </a:r>
                <a:r>
                  <a:rPr lang="zh-CN" altLang="en-US" dirty="0" smtClean="0"/>
                  <a:t>的</a:t>
                </a:r>
                <a14:m>
                  <m:oMath xmlns:m="http://schemas.openxmlformats.org/officeDocument/2006/math">
                    <m:r>
                      <a:rPr lang="en-US" altLang="zh-CN" i="1" dirty="0" smtClean="0">
                        <a:latin typeface="Cambria Math" panose="02040503050406030204" pitchFamily="18" charset="0"/>
                      </a:rPr>
                      <m:t>𝑁</m:t>
                    </m:r>
                  </m:oMath>
                </a14:m>
                <a:r>
                  <a:rPr lang="zh-CN" altLang="en-US" dirty="0" smtClean="0"/>
                  <a:t>个词</a:t>
                </a:r>
                <a:endParaRPr lang="en-US" altLang="zh-CN" dirty="0" smtClean="0"/>
              </a:p>
              <a:p>
                <a:pPr lvl="2"/>
                <a:r>
                  <a:rPr lang="zh-CN" altLang="en-US" dirty="0" smtClean="0"/>
                  <a:t>根据</a:t>
                </a: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Θ</m:t>
                        </m:r>
                      </m:e>
                      <m:sub>
                        <m:r>
                          <a:rPr lang="en-US" altLang="zh-CN" b="0" i="1" smtClean="0">
                            <a:latin typeface="Cambria Math" panose="02040503050406030204" pitchFamily="18" charset="0"/>
                          </a:rPr>
                          <m:t>𝑡</m:t>
                        </m:r>
                      </m:sub>
                    </m:sSub>
                    <m:r>
                      <a:rPr lang="zh-CN" altLang="en-US" i="1">
                        <a:latin typeface="Cambria Math" panose="02040503050406030204" pitchFamily="18" charset="0"/>
                      </a:rPr>
                      <m:t>进行</m:t>
                    </m:r>
                  </m:oMath>
                </a14:m>
                <a:r>
                  <a:rPr lang="zh-CN" altLang="en-US" dirty="0" smtClean="0"/>
                  <a:t>话题指派，得到文档</a:t>
                </a:r>
                <a14:m>
                  <m:oMath xmlns:m="http://schemas.openxmlformats.org/officeDocument/2006/math">
                    <m:r>
                      <a:rPr lang="en-US" altLang="zh-CN" b="0" i="1" smtClean="0">
                        <a:latin typeface="Cambria Math" panose="02040503050406030204" pitchFamily="18" charset="0"/>
                      </a:rPr>
                      <m:t>𝑡</m:t>
                    </m:r>
                  </m:oMath>
                </a14:m>
                <a:r>
                  <a:rPr lang="zh-CN" altLang="en-US" i="0" dirty="0" smtClean="0">
                    <a:latin typeface="+mj-lt"/>
                  </a:rPr>
                  <a:t>中词</a:t>
                </a:r>
                <a14:m>
                  <m:oMath xmlns:m="http://schemas.openxmlformats.org/officeDocument/2006/math">
                    <m:r>
                      <a:rPr lang="en-US" altLang="zh-CN" b="0" i="1" smtClean="0">
                        <a:latin typeface="Cambria Math" panose="02040503050406030204" pitchFamily="18" charset="0"/>
                      </a:rPr>
                      <m:t>𝑛</m:t>
                    </m:r>
                    <m:r>
                      <a:rPr lang="zh-CN" altLang="en-US" i="1">
                        <a:latin typeface="Cambria Math" panose="02040503050406030204" pitchFamily="18" charset="0"/>
                      </a:rPr>
                      <m:t>的</m:t>
                    </m:r>
                  </m:oMath>
                </a14:m>
                <a:r>
                  <a:rPr lang="zh-CN" altLang="en-US" dirty="0" smtClean="0"/>
                  <a:t>话题</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𝑧</m:t>
                        </m:r>
                      </m:e>
                      <m:sub>
                        <m:r>
                          <m:rPr>
                            <m:sty m:val="p"/>
                          </m:rPr>
                          <a:rPr lang="en-US" altLang="zh-CN" i="1" dirty="0">
                            <a:latin typeface="Cambria Math" panose="02040503050406030204" pitchFamily="18" charset="0"/>
                          </a:rPr>
                          <m:t>t</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sub>
                    </m:sSub>
                  </m:oMath>
                </a14:m>
                <a:r>
                  <a:rPr lang="zh-CN" altLang="en-US" dirty="0" smtClean="0"/>
                  <a:t>；</a:t>
                </a:r>
                <a:endParaRPr lang="en-US" altLang="zh-CN" dirty="0" smtClean="0"/>
              </a:p>
              <a:p>
                <a:pPr lvl="2"/>
                <a:r>
                  <a:rPr lang="zh-CN" altLang="en-US" dirty="0"/>
                  <a:t>根据指派的话题所对应的的词分布</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𝛽</m:t>
                        </m:r>
                      </m:e>
                      <m:sub>
                        <m:r>
                          <a:rPr lang="en-US" altLang="zh-CN" i="1" dirty="0" smtClean="0">
                            <a:latin typeface="Cambria Math" panose="02040503050406030204" pitchFamily="18" charset="0"/>
                          </a:rPr>
                          <m:t>𝑘</m:t>
                        </m:r>
                      </m:sub>
                    </m:sSub>
                  </m:oMath>
                </a14:m>
                <a:r>
                  <a:rPr lang="zh-CN" altLang="en-US" dirty="0"/>
                  <a:t>随机采样生</a:t>
                </a:r>
                <a:r>
                  <a:rPr lang="zh-CN" altLang="en-US" dirty="0" smtClean="0"/>
                  <a:t>成词</a:t>
                </a:r>
                <a:endParaRPr lang="en-US" altLang="zh-CN" dirty="0" smtClean="0"/>
              </a:p>
              <a:p>
                <a:endParaRPr lang="zh-CN" altLang="en-US" dirty="0"/>
              </a:p>
            </p:txBody>
          </p:sp>
        </mc:Choice>
        <mc:Fallback xmlns="">
          <p:sp>
            <p:nvSpPr>
              <p:cNvPr id="12" name="内容占位符 4"/>
              <p:cNvSpPr txBox="1">
                <a:spLocks noRot="1" noChangeAspect="1" noMove="1" noResize="1" noEditPoints="1" noAdjustHandles="1" noChangeArrowheads="1" noChangeShapeType="1" noTextEdit="1"/>
              </p:cNvSpPr>
              <p:nvPr/>
            </p:nvSpPr>
            <p:spPr>
              <a:xfrm>
                <a:off x="260350" y="3139281"/>
                <a:ext cx="4378325" cy="2728119"/>
              </a:xfrm>
              <a:prstGeom prst="rect">
                <a:avLst/>
              </a:prstGeom>
              <a:blipFill rotWithShape="0">
                <a:blip r:embed="rId4"/>
                <a:stretch>
                  <a:fillRect l="-2228" t="-4464" r="-13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55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additive="base">
                                        <p:cTn id="11"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 calcmode="lin" valueType="num">
                                      <p:cBhvr additive="base">
                                        <p:cTn id="15"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 calcmode="lin" valueType="num">
                                      <p:cBhvr additive="base">
                                        <p:cTn id="19"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anim calcmode="lin" valueType="num">
                                      <p:cBhvr additive="base">
                                        <p:cTn id="23"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LDA</a:t>
            </a:r>
            <a:r>
              <a:rPr lang="zh-CN" altLang="en-US" dirty="0" smtClean="0"/>
              <a:t>的图模型表示</a:t>
            </a:r>
            <a:endParaRPr lang="zh-CN" altLang="en-US" dirty="0"/>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260350" y="1158536"/>
                <a:ext cx="8616950" cy="5204164"/>
              </a:xfrm>
            </p:spPr>
            <p:txBody>
              <a:bodyPr>
                <a:normAutofit/>
              </a:bodyPr>
              <a:lstStyle/>
              <a:p>
                <a:r>
                  <a:rPr lang="zh-CN" altLang="en-US" dirty="0" smtClean="0"/>
                  <a:t>生</a:t>
                </a:r>
                <a:r>
                  <a:rPr lang="zh-CN" altLang="en-US" dirty="0"/>
                  <a:t>成文档</a:t>
                </a:r>
                <a14:m>
                  <m:oMath xmlns:m="http://schemas.openxmlformats.org/officeDocument/2006/math">
                    <m:r>
                      <a:rPr lang="en-US" altLang="zh-CN" i="1">
                        <a:latin typeface="Cambria Math" panose="02040503050406030204" pitchFamily="18" charset="0"/>
                      </a:rPr>
                      <m:t>𝑡</m:t>
                    </m:r>
                  </m:oMath>
                </a14:m>
                <a:endParaRPr lang="en-US" altLang="zh-CN" dirty="0"/>
              </a:p>
              <a:p>
                <a:pPr lvl="1"/>
                <a:r>
                  <a:rPr lang="zh-CN" altLang="en-US" dirty="0"/>
                  <a:t>从以</a:t>
                </a:r>
                <a14:m>
                  <m:oMath xmlns:m="http://schemas.openxmlformats.org/officeDocument/2006/math">
                    <m:r>
                      <a:rPr lang="en-US" altLang="zh-CN" i="1" dirty="0">
                        <a:latin typeface="Cambria Math" panose="02040503050406030204" pitchFamily="18" charset="0"/>
                      </a:rPr>
                      <m:t>𝛼</m:t>
                    </m:r>
                  </m:oMath>
                </a14:m>
                <a:r>
                  <a:rPr lang="zh-CN" altLang="en-US" dirty="0"/>
                  <a:t>为参数的狄利克雷分布中随机采样一个话题分布</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dirty="0">
                            <a:latin typeface="Cambria Math" panose="02040503050406030204" pitchFamily="18" charset="0"/>
                          </a:rPr>
                          <m:t>Θ</m:t>
                        </m:r>
                      </m:e>
                      <m:sub>
                        <m:r>
                          <a:rPr lang="en-US" altLang="zh-CN" i="1" dirty="0">
                            <a:latin typeface="Cambria Math" panose="02040503050406030204" pitchFamily="18" charset="0"/>
                          </a:rPr>
                          <m:t>𝑡</m:t>
                        </m:r>
                      </m:sub>
                    </m:sSub>
                  </m:oMath>
                </a14:m>
                <a:r>
                  <a:rPr lang="zh-CN" altLang="en-US" dirty="0"/>
                  <a:t>；</a:t>
                </a:r>
                <a:endParaRPr lang="en-US" altLang="zh-CN" dirty="0"/>
              </a:p>
              <a:p>
                <a:pPr lvl="1"/>
                <a:r>
                  <a:rPr lang="zh-CN" altLang="en-US" dirty="0"/>
                  <a:t>按如下步骤产生文档中的</a:t>
                </a:r>
                <a14:m>
                  <m:oMath xmlns:m="http://schemas.openxmlformats.org/officeDocument/2006/math">
                    <m:r>
                      <a:rPr lang="en-US" altLang="zh-CN" i="1" dirty="0">
                        <a:latin typeface="Cambria Math" panose="02040503050406030204" pitchFamily="18" charset="0"/>
                      </a:rPr>
                      <m:t>𝑁</m:t>
                    </m:r>
                  </m:oMath>
                </a14:m>
                <a:r>
                  <a:rPr lang="zh-CN" altLang="en-US" dirty="0"/>
                  <a:t>个词</a:t>
                </a:r>
                <a:endParaRPr lang="en-US" altLang="zh-CN" dirty="0"/>
              </a:p>
              <a:p>
                <a:pPr lvl="2"/>
                <a:r>
                  <a:rPr lang="zh-CN" altLang="en-US" dirty="0"/>
                  <a:t>根据</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Θ</m:t>
                        </m:r>
                      </m:e>
                      <m:sub>
                        <m:r>
                          <a:rPr lang="en-US" altLang="zh-CN" i="1">
                            <a:latin typeface="Cambria Math" panose="02040503050406030204" pitchFamily="18" charset="0"/>
                          </a:rPr>
                          <m:t>𝑡</m:t>
                        </m:r>
                      </m:sub>
                    </m:sSub>
                    <m:r>
                      <a:rPr lang="zh-CN" altLang="en-US" i="1">
                        <a:latin typeface="Cambria Math" panose="02040503050406030204" pitchFamily="18" charset="0"/>
                      </a:rPr>
                      <m:t>进行</m:t>
                    </m:r>
                  </m:oMath>
                </a14:m>
                <a:r>
                  <a:rPr lang="zh-CN" altLang="en-US" dirty="0"/>
                  <a:t>话题指派，得到文档</a:t>
                </a:r>
                <a14:m>
                  <m:oMath xmlns:m="http://schemas.openxmlformats.org/officeDocument/2006/math">
                    <m:r>
                      <a:rPr lang="en-US" altLang="zh-CN" i="1">
                        <a:latin typeface="Cambria Math" panose="02040503050406030204" pitchFamily="18" charset="0"/>
                      </a:rPr>
                      <m:t>𝑡</m:t>
                    </m:r>
                  </m:oMath>
                </a14:m>
                <a:r>
                  <a:rPr lang="zh-CN" altLang="en-US" dirty="0"/>
                  <a:t>中词</a:t>
                </a:r>
                <a14:m>
                  <m:oMath xmlns:m="http://schemas.openxmlformats.org/officeDocument/2006/math">
                    <m:r>
                      <a:rPr lang="en-US" altLang="zh-CN" i="1">
                        <a:latin typeface="Cambria Math" panose="02040503050406030204" pitchFamily="18" charset="0"/>
                      </a:rPr>
                      <m:t>𝑛</m:t>
                    </m:r>
                    <m:r>
                      <a:rPr lang="zh-CN" altLang="en-US" i="1">
                        <a:latin typeface="Cambria Math" panose="02040503050406030204" pitchFamily="18" charset="0"/>
                      </a:rPr>
                      <m:t>的</m:t>
                    </m:r>
                  </m:oMath>
                </a14:m>
                <a:r>
                  <a:rPr lang="zh-CN" altLang="en-US" dirty="0"/>
                  <a:t>话题</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r>
                          <m:rPr>
                            <m:sty m:val="p"/>
                          </m:rPr>
                          <a:rPr lang="en-US" altLang="zh-CN" i="1" dirty="0">
                            <a:latin typeface="Cambria Math" panose="02040503050406030204" pitchFamily="18" charset="0"/>
                          </a:rPr>
                          <m:t>t</m:t>
                        </m:r>
                        <m:r>
                          <a:rPr lang="en-US" altLang="zh-CN" i="1" dirty="0">
                            <a:latin typeface="Cambria Math" panose="02040503050406030204" pitchFamily="18" charset="0"/>
                          </a:rPr>
                          <m:t>,</m:t>
                        </m:r>
                        <m:r>
                          <a:rPr lang="en-US" altLang="zh-CN" i="1" dirty="0">
                            <a:latin typeface="Cambria Math" panose="02040503050406030204" pitchFamily="18" charset="0"/>
                          </a:rPr>
                          <m:t>𝑛</m:t>
                        </m:r>
                      </m:sub>
                    </m:sSub>
                  </m:oMath>
                </a14:m>
                <a:r>
                  <a:rPr lang="zh-CN" altLang="en-US" dirty="0"/>
                  <a:t>；</a:t>
                </a:r>
                <a:endParaRPr lang="en-US" altLang="zh-CN" dirty="0"/>
              </a:p>
              <a:p>
                <a:pPr lvl="2"/>
                <a:r>
                  <a:rPr lang="zh-CN" altLang="en-US" dirty="0"/>
                  <a:t>根据指派的话题所对应的的词分布</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𝛽</m:t>
                        </m:r>
                      </m:e>
                      <m:sub>
                        <m:r>
                          <a:rPr lang="en-US" altLang="zh-CN" i="1" dirty="0">
                            <a:latin typeface="Cambria Math" panose="02040503050406030204" pitchFamily="18" charset="0"/>
                          </a:rPr>
                          <m:t>𝑘</m:t>
                        </m:r>
                      </m:sub>
                    </m:sSub>
                  </m:oMath>
                </a14:m>
                <a:r>
                  <a:rPr lang="zh-CN" altLang="en-US" dirty="0"/>
                  <a:t>随机采样生成</a:t>
                </a:r>
                <a:r>
                  <a:rPr lang="zh-CN" altLang="en-US" dirty="0" smtClean="0"/>
                  <a:t>词</a:t>
                </a:r>
                <a:endParaRPr lang="en-US" altLang="zh-CN" dirty="0" smtClean="0"/>
              </a:p>
              <a:p>
                <a:pPr lvl="2"/>
                <a:endParaRPr lang="en-US" altLang="zh-CN" dirty="0"/>
              </a:p>
              <a:p>
                <a:r>
                  <a:rPr lang="zh-CN" altLang="en-US" dirty="0" smtClean="0"/>
                  <a:t>生成的文档以不同比例包含多个话题，文档中的每个词来自于一个话题，这个话题是根据话题比例产生的</a:t>
                </a:r>
                <a:endParaRPr lang="en-US" altLang="zh-CN" dirty="0" smtClean="0"/>
              </a:p>
              <a:p>
                <a:endParaRPr lang="en-US" altLang="zh-CN" dirty="0"/>
              </a:p>
              <a:p>
                <a:endParaRPr lang="en-US" altLang="zh-CN" dirty="0" smtClean="0"/>
              </a:p>
              <a:p>
                <a:endParaRPr lang="en-US" altLang="zh-CN" dirty="0"/>
              </a:p>
              <a:p>
                <a:r>
                  <a:rPr lang="zh-CN" altLang="en-US" dirty="0"/>
                  <a:t>词</a:t>
                </a:r>
                <a:r>
                  <a:rPr lang="zh-CN" altLang="en-US" dirty="0" smtClean="0"/>
                  <a:t>频</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Sub>
                    <m:r>
                      <a:rPr lang="zh-CN" altLang="en-US" i="1">
                        <a:latin typeface="Cambria Math" panose="02040503050406030204" pitchFamily="18" charset="0"/>
                      </a:rPr>
                      <m:t>是</m:t>
                    </m:r>
                  </m:oMath>
                </a14:m>
                <a:r>
                  <a:rPr lang="zh-CN" altLang="en-US" b="0" dirty="0" smtClean="0"/>
                  <a:t>唯一已观测变量，依赖于话题指派</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r>
                          <m:rPr>
                            <m:sty m:val="p"/>
                          </m:rPr>
                          <a:rPr lang="en-US" altLang="zh-CN" i="1" dirty="0">
                            <a:latin typeface="Cambria Math" panose="02040503050406030204" pitchFamily="18" charset="0"/>
                          </a:rPr>
                          <m:t>t</m:t>
                        </m:r>
                        <m:r>
                          <a:rPr lang="en-US" altLang="zh-CN" i="1" dirty="0">
                            <a:latin typeface="Cambria Math" panose="02040503050406030204" pitchFamily="18" charset="0"/>
                          </a:rPr>
                          <m:t>,</m:t>
                        </m:r>
                        <m:r>
                          <a:rPr lang="en-US" altLang="zh-CN" i="1" dirty="0">
                            <a:latin typeface="Cambria Math" panose="02040503050406030204" pitchFamily="18" charset="0"/>
                          </a:rPr>
                          <m:t>𝑛</m:t>
                        </m:r>
                      </m:sub>
                    </m:sSub>
                    <m:r>
                      <a:rPr lang="zh-CN" altLang="en-US" i="1" dirty="0">
                        <a:latin typeface="Cambria Math" panose="02040503050406030204" pitchFamily="18" charset="0"/>
                      </a:rPr>
                      <m:t>及</m:t>
                    </m:r>
                  </m:oMath>
                </a14:m>
                <a:r>
                  <a:rPr lang="zh-CN" altLang="en-US" b="0" dirty="0" smtClean="0"/>
                  <a:t>话题对应词频</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𝛽</m:t>
                        </m:r>
                      </m:e>
                      <m:sub>
                        <m:r>
                          <a:rPr lang="en-US" altLang="zh-CN" i="1" dirty="0">
                            <a:latin typeface="Cambria Math" panose="02040503050406030204" pitchFamily="18" charset="0"/>
                          </a:rPr>
                          <m:t>𝑘</m:t>
                        </m:r>
                      </m:sub>
                    </m:sSub>
                  </m:oMath>
                </a14:m>
                <a:r>
                  <a:rPr lang="zh-CN" altLang="en-US" b="0" dirty="0" smtClean="0"/>
                  <a:t>， 话题指派</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r>
                          <m:rPr>
                            <m:sty m:val="p"/>
                          </m:rPr>
                          <a:rPr lang="en-US" altLang="zh-CN" i="1" dirty="0">
                            <a:latin typeface="Cambria Math" panose="02040503050406030204" pitchFamily="18" charset="0"/>
                          </a:rPr>
                          <m:t>t</m:t>
                        </m:r>
                        <m:r>
                          <a:rPr lang="en-US" altLang="zh-CN" i="1" dirty="0">
                            <a:latin typeface="Cambria Math" panose="02040503050406030204" pitchFamily="18" charset="0"/>
                          </a:rPr>
                          <m:t>,</m:t>
                        </m:r>
                        <m:r>
                          <a:rPr lang="en-US" altLang="zh-CN" i="1" dirty="0">
                            <a:latin typeface="Cambria Math" panose="02040503050406030204" pitchFamily="18" charset="0"/>
                          </a:rPr>
                          <m:t>𝑛</m:t>
                        </m:r>
                      </m:sub>
                    </m:sSub>
                  </m:oMath>
                </a14:m>
                <a:r>
                  <a:rPr lang="zh-CN" altLang="en-US" b="0" dirty="0" smtClean="0"/>
                  <a:t>依赖于话题分布</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Θ</m:t>
                        </m:r>
                      </m:e>
                      <m:sub>
                        <m:r>
                          <a:rPr lang="en-US" altLang="zh-CN" i="1">
                            <a:latin typeface="Cambria Math" panose="02040503050406030204" pitchFamily="18" charset="0"/>
                          </a:rPr>
                          <m:t>𝑡</m:t>
                        </m:r>
                      </m:sub>
                    </m:sSub>
                  </m:oMath>
                </a14:m>
                <a:r>
                  <a:rPr lang="zh-CN" altLang="en-US" b="0" dirty="0" smtClean="0"/>
                  <a:t>，</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Θ</m:t>
                        </m:r>
                      </m:e>
                      <m:sub>
                        <m:r>
                          <a:rPr lang="en-US" altLang="zh-CN" i="1">
                            <a:latin typeface="Cambria Math" panose="02040503050406030204" pitchFamily="18" charset="0"/>
                          </a:rPr>
                          <m:t>𝑡</m:t>
                        </m:r>
                      </m:sub>
                    </m:sSub>
                  </m:oMath>
                </a14:m>
                <a:r>
                  <a:rPr lang="zh-CN" altLang="en-US" b="0" dirty="0" smtClean="0"/>
                  <a:t>依赖于</a:t>
                </a:r>
                <a14:m>
                  <m:oMath xmlns:m="http://schemas.openxmlformats.org/officeDocument/2006/math">
                    <m:r>
                      <a:rPr lang="en-US" altLang="zh-CN" i="1" dirty="0">
                        <a:latin typeface="Cambria Math" panose="02040503050406030204" pitchFamily="18" charset="0"/>
                      </a:rPr>
                      <m:t>𝛼</m:t>
                    </m:r>
                  </m:oMath>
                </a14:m>
                <a:r>
                  <a:rPr lang="zh-CN" altLang="en-US" b="0" dirty="0" smtClean="0"/>
                  <a:t>，话题词频依赖于参数</a:t>
                </a:r>
                <a14:m>
                  <m:oMath xmlns:m="http://schemas.openxmlformats.org/officeDocument/2006/math">
                    <m:r>
                      <a:rPr lang="en-US" altLang="zh-CN" b="0" i="1" smtClean="0">
                        <a:latin typeface="Cambria Math" panose="02040503050406030204" pitchFamily="18" charset="0"/>
                      </a:rPr>
                      <m:t>𝜂</m:t>
                    </m:r>
                  </m:oMath>
                </a14:m>
                <a:endParaRPr lang="en-US" altLang="zh-CN" b="0" dirty="0" smtClean="0"/>
              </a:p>
              <a:p>
                <a:endParaRPr lang="en-US" altLang="zh-CN" dirty="0" smtClean="0"/>
              </a:p>
              <a:p>
                <a:endParaRPr lang="en-US" altLang="zh-CN" dirty="0"/>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xfrm>
                <a:off x="260350" y="1158536"/>
                <a:ext cx="8616950" cy="5204164"/>
              </a:xfrm>
              <a:blipFill rotWithShape="0">
                <a:blip r:embed="rId2"/>
                <a:stretch>
                  <a:fillRect l="-778" t="-1405" b="-234"/>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2182812" y="3963303"/>
            <a:ext cx="4265613" cy="1192385"/>
          </a:xfrm>
          <a:prstGeom prst="rect">
            <a:avLst/>
          </a:prstGeom>
        </p:spPr>
      </p:pic>
    </p:spTree>
    <p:extLst>
      <p:ext uri="{BB962C8B-B14F-4D97-AF65-F5344CB8AC3E}">
        <p14:creationId xmlns:p14="http://schemas.microsoft.com/office/powerpoint/2010/main" val="23093710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对象 9"/>
          <p:cNvGraphicFramePr>
            <a:graphicFrameLocks noChangeAspect="1"/>
          </p:cNvGraphicFramePr>
          <p:nvPr>
            <p:extLst>
              <p:ext uri="{D42A27DB-BD31-4B8C-83A1-F6EECF244321}">
                <p14:modId xmlns:p14="http://schemas.microsoft.com/office/powerpoint/2010/main" val="749637752"/>
              </p:ext>
            </p:extLst>
          </p:nvPr>
        </p:nvGraphicFramePr>
        <p:xfrm>
          <a:off x="1519238" y="4854575"/>
          <a:ext cx="6073775" cy="1011238"/>
        </p:xfrm>
        <a:graphic>
          <a:graphicData uri="http://schemas.openxmlformats.org/presentationml/2006/ole">
            <mc:AlternateContent xmlns:mc="http://schemas.openxmlformats.org/markup-compatibility/2006">
              <mc:Choice xmlns:v="urn:schemas-microsoft-com:vml" Requires="v">
                <p:oleObj spid="_x0000_s35868" name="Formula" r:id="rId3" imgW="4263480" imgH="710280" progId="Equation.Ribbit">
                  <p:embed/>
                </p:oleObj>
              </mc:Choice>
              <mc:Fallback>
                <p:oleObj name="Formula" r:id="rId3" imgW="4263480" imgH="710280" progId="Equation.Ribbit">
                  <p:embed/>
                  <p:pic>
                    <p:nvPicPr>
                      <p:cNvPr id="0" name=""/>
                      <p:cNvPicPr/>
                      <p:nvPr/>
                    </p:nvPicPr>
                    <p:blipFill>
                      <a:blip r:embed="rId4"/>
                      <a:stretch>
                        <a:fillRect/>
                      </a:stretch>
                    </p:blipFill>
                    <p:spPr>
                      <a:xfrm>
                        <a:off x="1519238" y="4854575"/>
                        <a:ext cx="6073775" cy="101123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en-US" altLang="zh-CN" dirty="0" smtClean="0"/>
              <a:t>LDA</a:t>
            </a:r>
            <a:r>
              <a:rPr lang="zh-CN" altLang="en-US" dirty="0" smtClean="0"/>
              <a:t>的图模型表示</a:t>
            </a:r>
            <a:endParaRPr lang="zh-CN" altLang="en-US" dirty="0"/>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260350" y="1158536"/>
                <a:ext cx="8616950" cy="1327489"/>
              </a:xfrm>
            </p:spPr>
            <p:txBody>
              <a:bodyPr>
                <a:normAutofit/>
              </a:bodyPr>
              <a:lstStyle/>
              <a:p>
                <a:r>
                  <a:rPr lang="zh-CN" altLang="en-US" dirty="0" smtClean="0"/>
                  <a:t>词频</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Sub>
                    <m:r>
                      <a:rPr lang="zh-CN" altLang="en-US" i="1">
                        <a:latin typeface="Cambria Math" panose="02040503050406030204" pitchFamily="18" charset="0"/>
                      </a:rPr>
                      <m:t>是</m:t>
                    </m:r>
                  </m:oMath>
                </a14:m>
                <a:r>
                  <a:rPr lang="zh-CN" altLang="en-US" b="0" dirty="0" smtClean="0"/>
                  <a:t>唯一已观测变量，依赖于话题指派</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r>
                          <m:rPr>
                            <m:sty m:val="p"/>
                          </m:rPr>
                          <a:rPr lang="en-US" altLang="zh-CN" i="1" dirty="0">
                            <a:latin typeface="Cambria Math" panose="02040503050406030204" pitchFamily="18" charset="0"/>
                          </a:rPr>
                          <m:t>t</m:t>
                        </m:r>
                        <m:r>
                          <a:rPr lang="en-US" altLang="zh-CN" i="1" dirty="0">
                            <a:latin typeface="Cambria Math" panose="02040503050406030204" pitchFamily="18" charset="0"/>
                          </a:rPr>
                          <m:t>,</m:t>
                        </m:r>
                        <m:r>
                          <a:rPr lang="en-US" altLang="zh-CN" i="1" dirty="0">
                            <a:latin typeface="Cambria Math" panose="02040503050406030204" pitchFamily="18" charset="0"/>
                          </a:rPr>
                          <m:t>𝑛</m:t>
                        </m:r>
                      </m:sub>
                    </m:sSub>
                    <m:r>
                      <a:rPr lang="zh-CN" altLang="en-US" i="1" dirty="0">
                        <a:latin typeface="Cambria Math" panose="02040503050406030204" pitchFamily="18" charset="0"/>
                      </a:rPr>
                      <m:t>及</m:t>
                    </m:r>
                  </m:oMath>
                </a14:m>
                <a:r>
                  <a:rPr lang="zh-CN" altLang="en-US" b="0" dirty="0" smtClean="0"/>
                  <a:t>话题对应词频</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𝛽</m:t>
                        </m:r>
                      </m:e>
                      <m:sub>
                        <m:r>
                          <a:rPr lang="en-US" altLang="zh-CN" i="1" dirty="0">
                            <a:latin typeface="Cambria Math" panose="02040503050406030204" pitchFamily="18" charset="0"/>
                          </a:rPr>
                          <m:t>𝑘</m:t>
                        </m:r>
                      </m:sub>
                    </m:sSub>
                  </m:oMath>
                </a14:m>
                <a:r>
                  <a:rPr lang="zh-CN" altLang="en-US" b="0" dirty="0" smtClean="0"/>
                  <a:t>， 话题指派</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𝑧</m:t>
                        </m:r>
                      </m:e>
                      <m:sub>
                        <m:r>
                          <m:rPr>
                            <m:sty m:val="p"/>
                          </m:rPr>
                          <a:rPr lang="en-US" altLang="zh-CN" i="1" dirty="0">
                            <a:latin typeface="Cambria Math" panose="02040503050406030204" pitchFamily="18" charset="0"/>
                          </a:rPr>
                          <m:t>t</m:t>
                        </m:r>
                        <m:r>
                          <a:rPr lang="en-US" altLang="zh-CN" i="1" dirty="0">
                            <a:latin typeface="Cambria Math" panose="02040503050406030204" pitchFamily="18" charset="0"/>
                          </a:rPr>
                          <m:t>,</m:t>
                        </m:r>
                        <m:r>
                          <a:rPr lang="en-US" altLang="zh-CN" i="1" dirty="0">
                            <a:latin typeface="Cambria Math" panose="02040503050406030204" pitchFamily="18" charset="0"/>
                          </a:rPr>
                          <m:t>𝑛</m:t>
                        </m:r>
                      </m:sub>
                    </m:sSub>
                  </m:oMath>
                </a14:m>
                <a:r>
                  <a:rPr lang="zh-CN" altLang="en-US" b="0" dirty="0" smtClean="0"/>
                  <a:t>依赖于话题分布</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Θ</m:t>
                        </m:r>
                      </m:e>
                      <m:sub>
                        <m:r>
                          <a:rPr lang="en-US" altLang="zh-CN" i="1">
                            <a:latin typeface="Cambria Math" panose="02040503050406030204" pitchFamily="18" charset="0"/>
                          </a:rPr>
                          <m:t>𝑡</m:t>
                        </m:r>
                      </m:sub>
                    </m:sSub>
                  </m:oMath>
                </a14:m>
                <a:r>
                  <a:rPr lang="zh-CN" altLang="en-US" b="0" dirty="0" smtClean="0"/>
                  <a:t>，</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Θ</m:t>
                        </m:r>
                      </m:e>
                      <m:sub>
                        <m:r>
                          <a:rPr lang="en-US" altLang="zh-CN" i="1">
                            <a:latin typeface="Cambria Math" panose="02040503050406030204" pitchFamily="18" charset="0"/>
                          </a:rPr>
                          <m:t>𝑡</m:t>
                        </m:r>
                      </m:sub>
                    </m:sSub>
                  </m:oMath>
                </a14:m>
                <a:r>
                  <a:rPr lang="zh-CN" altLang="en-US" b="0" dirty="0" smtClean="0"/>
                  <a:t>依赖于</a:t>
                </a:r>
                <a14:m>
                  <m:oMath xmlns:m="http://schemas.openxmlformats.org/officeDocument/2006/math">
                    <m:r>
                      <a:rPr lang="en-US" altLang="zh-CN" i="1" dirty="0">
                        <a:latin typeface="Cambria Math" panose="02040503050406030204" pitchFamily="18" charset="0"/>
                      </a:rPr>
                      <m:t>𝛼</m:t>
                    </m:r>
                  </m:oMath>
                </a14:m>
                <a:r>
                  <a:rPr lang="zh-CN" altLang="en-US" b="0" dirty="0" smtClean="0"/>
                  <a:t>，话题词频依赖于参数</a:t>
                </a:r>
                <a14:m>
                  <m:oMath xmlns:m="http://schemas.openxmlformats.org/officeDocument/2006/math">
                    <m:r>
                      <a:rPr lang="en-US" altLang="zh-CN" b="0" i="1" smtClean="0">
                        <a:latin typeface="Cambria Math" panose="02040503050406030204" pitchFamily="18" charset="0"/>
                      </a:rPr>
                      <m:t>𝜂</m:t>
                    </m:r>
                  </m:oMath>
                </a14:m>
                <a:endParaRPr lang="en-US" altLang="zh-CN" b="0" dirty="0" smtClean="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xfrm>
                <a:off x="260350" y="1158536"/>
                <a:ext cx="8616950" cy="1327489"/>
              </a:xfrm>
              <a:blipFill rotWithShape="0">
                <a:blip r:embed="rId5"/>
                <a:stretch>
                  <a:fillRect l="-778" t="-5505"/>
                </a:stretch>
              </a:blipFill>
            </p:spPr>
            <p:txBody>
              <a:bodyPr/>
              <a:lstStyle/>
              <a:p>
                <a:r>
                  <a:rPr lang="zh-CN" altLang="en-US">
                    <a:noFill/>
                  </a:rPr>
                  <a:t> </a:t>
                </a:r>
              </a:p>
            </p:txBody>
          </p:sp>
        </mc:Fallback>
      </mc:AlternateContent>
      <p:pic>
        <p:nvPicPr>
          <p:cNvPr id="3" name="图片 2"/>
          <p:cNvPicPr>
            <a:picLocks noChangeAspect="1"/>
          </p:cNvPicPr>
          <p:nvPr/>
        </p:nvPicPr>
        <p:blipFill>
          <a:blip r:embed="rId6"/>
          <a:stretch>
            <a:fillRect/>
          </a:stretch>
        </p:blipFill>
        <p:spPr>
          <a:xfrm>
            <a:off x="1943099" y="2153553"/>
            <a:ext cx="5346472" cy="1494522"/>
          </a:xfrm>
          <a:prstGeom prst="rect">
            <a:avLst/>
          </a:prstGeom>
        </p:spPr>
      </p:pic>
      <p:sp>
        <p:nvSpPr>
          <p:cNvPr id="6" name="矩形 5"/>
          <p:cNvSpPr/>
          <p:nvPr/>
        </p:nvSpPr>
        <p:spPr>
          <a:xfrm>
            <a:off x="2364459" y="5403198"/>
            <a:ext cx="897466" cy="2919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7" name="曲线连接符 6"/>
          <p:cNvCxnSpPr/>
          <p:nvPr/>
        </p:nvCxnSpPr>
        <p:spPr>
          <a:xfrm rot="16200000" flipH="1">
            <a:off x="3199769" y="4517227"/>
            <a:ext cx="887230" cy="762919"/>
          </a:xfrm>
          <a:prstGeom prst="curvedConnector3">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3576109" y="5397007"/>
            <a:ext cx="897466" cy="2919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9" name="曲线连接符 8"/>
          <p:cNvCxnSpPr>
            <a:endCxn id="6" idx="0"/>
          </p:cNvCxnSpPr>
          <p:nvPr/>
        </p:nvCxnSpPr>
        <p:spPr>
          <a:xfrm rot="5400000">
            <a:off x="2335955" y="4925960"/>
            <a:ext cx="954475" cy="12700"/>
          </a:xfrm>
          <a:prstGeom prst="curvedConnector3">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044317" y="3993406"/>
            <a:ext cx="2031325" cy="461665"/>
          </a:xfrm>
          <a:prstGeom prst="rect">
            <a:avLst/>
          </a:prstGeom>
        </p:spPr>
        <p:txBody>
          <a:bodyPr wrap="none">
            <a:spAutoFit/>
          </a:bodyPr>
          <a:lstStyle/>
          <a:p>
            <a:r>
              <a:rPr lang="zh-CN" altLang="en-US" sz="2400" b="1" dirty="0">
                <a:solidFill>
                  <a:schemeClr val="accent5">
                    <a:lumMod val="60000"/>
                    <a:lumOff val="40000"/>
                  </a:schemeClr>
                </a:solidFill>
              </a:rPr>
              <a:t>狄利克</a:t>
            </a:r>
            <a:r>
              <a:rPr lang="zh-CN" altLang="en-US" sz="2400" b="1" dirty="0" smtClean="0">
                <a:solidFill>
                  <a:schemeClr val="accent5">
                    <a:lumMod val="60000"/>
                    <a:lumOff val="40000"/>
                  </a:schemeClr>
                </a:solidFill>
              </a:rPr>
              <a:t>雷分布</a:t>
            </a:r>
            <a:endParaRPr lang="zh-CN" altLang="en-US" sz="2400" b="1" dirty="0">
              <a:solidFill>
                <a:schemeClr val="accent5">
                  <a:lumMod val="60000"/>
                  <a:lumOff val="40000"/>
                </a:schemeClr>
              </a:solidFill>
            </a:endParaRPr>
          </a:p>
        </p:txBody>
      </p:sp>
    </p:spTree>
    <p:extLst>
      <p:ext uri="{BB962C8B-B14F-4D97-AF65-F5344CB8AC3E}">
        <p14:creationId xmlns:p14="http://schemas.microsoft.com/office/powerpoint/2010/main" val="90104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p:cNvGraphicFramePr>
            <a:graphicFrameLocks noChangeAspect="1"/>
          </p:cNvGraphicFramePr>
          <p:nvPr>
            <p:extLst>
              <p:ext uri="{D42A27DB-BD31-4B8C-83A1-F6EECF244321}">
                <p14:modId xmlns:p14="http://schemas.microsoft.com/office/powerpoint/2010/main" val="896035299"/>
              </p:ext>
            </p:extLst>
          </p:nvPr>
        </p:nvGraphicFramePr>
        <p:xfrm>
          <a:off x="1558925" y="4935538"/>
          <a:ext cx="5473700" cy="577850"/>
        </p:xfrm>
        <a:graphic>
          <a:graphicData uri="http://schemas.openxmlformats.org/presentationml/2006/ole">
            <mc:AlternateContent xmlns:mc="http://schemas.openxmlformats.org/markup-compatibility/2006">
              <mc:Choice xmlns:v="urn:schemas-microsoft-com:vml" Requires="v">
                <p:oleObj spid="_x0000_s36913" name="Formula" r:id="rId3" imgW="2377440" imgH="250200" progId="Equation.Ribbit">
                  <p:embed/>
                </p:oleObj>
              </mc:Choice>
              <mc:Fallback>
                <p:oleObj name="Formula" r:id="rId3" imgW="2377440" imgH="250200" progId="Equation.Ribbit">
                  <p:embed/>
                  <p:pic>
                    <p:nvPicPr>
                      <p:cNvPr id="0" name=""/>
                      <p:cNvPicPr/>
                      <p:nvPr/>
                    </p:nvPicPr>
                    <p:blipFill>
                      <a:blip r:embed="rId4"/>
                      <a:stretch>
                        <a:fillRect/>
                      </a:stretch>
                    </p:blipFill>
                    <p:spPr>
                      <a:xfrm>
                        <a:off x="1558925" y="4935538"/>
                        <a:ext cx="5473700" cy="577850"/>
                      </a:xfrm>
                      <a:prstGeom prst="rect">
                        <a:avLst/>
                      </a:prstGeom>
                    </p:spPr>
                  </p:pic>
                </p:oleObj>
              </mc:Fallback>
            </mc:AlternateContent>
          </a:graphicData>
        </a:graphic>
      </p:graphicFrame>
      <p:sp>
        <p:nvSpPr>
          <p:cNvPr id="2" name="标题 1"/>
          <p:cNvSpPr>
            <a:spLocks noGrp="1"/>
          </p:cNvSpPr>
          <p:nvPr>
            <p:ph type="title"/>
          </p:nvPr>
        </p:nvSpPr>
        <p:spPr/>
        <p:txBody>
          <a:bodyPr/>
          <a:lstStyle/>
          <a:p>
            <a:r>
              <a:rPr lang="en-US" altLang="zh-CN" dirty="0" smtClean="0"/>
              <a:t>LDA</a:t>
            </a:r>
            <a:r>
              <a:rPr lang="zh-CN" altLang="en-US" dirty="0" smtClean="0"/>
              <a:t>的基本问题</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smtClean="0"/>
                  <a:t>模型</a:t>
                </a:r>
                <a:r>
                  <a:rPr lang="zh-CN" altLang="en-US" b="1" dirty="0" smtClean="0"/>
                  <a:t>参数估计</a:t>
                </a:r>
                <a:endParaRPr lang="en-US" altLang="zh-CN" b="1" dirty="0" smtClean="0"/>
              </a:p>
              <a:p>
                <a:pPr lvl="1"/>
                <a:r>
                  <a:rPr lang="zh-CN" altLang="en-US" dirty="0" smtClean="0"/>
                  <a:t>给定训练数据</a:t>
                </a:r>
                <a14:m>
                  <m:oMath xmlns:m="http://schemas.openxmlformats.org/officeDocument/2006/math">
                    <m:r>
                      <a:rPr lang="en-US" altLang="zh-CN" b="0" i="1" smtClean="0">
                        <a:latin typeface="Cambria Math" panose="02040503050406030204" pitchFamily="18" charset="0"/>
                      </a:rPr>
                      <m:t>𝑊</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𝑇</m:t>
                            </m:r>
                          </m:sub>
                        </m:sSub>
                      </m:e>
                    </m:d>
                  </m:oMath>
                </a14:m>
                <a:r>
                  <a:rPr lang="en-US" altLang="zh-CN" dirty="0" smtClean="0"/>
                  <a:t>, </a:t>
                </a:r>
                <a:r>
                  <a:rPr lang="zh-CN" altLang="en-US" dirty="0"/>
                  <a:t>参</a:t>
                </a:r>
                <a:r>
                  <a:rPr lang="zh-CN" altLang="en-US" dirty="0" smtClean="0"/>
                  <a:t>数通过极大似然法估计，寻找</a:t>
                </a:r>
                <a14:m>
                  <m:oMath xmlns:m="http://schemas.openxmlformats.org/officeDocument/2006/math">
                    <m:r>
                      <a:rPr lang="en-US" altLang="zh-CN" b="1" i="1" smtClean="0">
                        <a:latin typeface="Cambria Math" panose="02040503050406030204" pitchFamily="18" charset="0"/>
                      </a:rPr>
                      <m:t>𝜶</m:t>
                    </m:r>
                  </m:oMath>
                </a14:m>
                <a:r>
                  <a:rPr lang="zh-CN" altLang="en-US" dirty="0" smtClean="0"/>
                  <a:t>和</a:t>
                </a:r>
                <a14:m>
                  <m:oMath xmlns:m="http://schemas.openxmlformats.org/officeDocument/2006/math">
                    <m:r>
                      <a:rPr lang="en-US" altLang="zh-CN" b="1" i="1" dirty="0" smtClean="0">
                        <a:latin typeface="Cambria Math" panose="02040503050406030204" pitchFamily="18" charset="0"/>
                      </a:rPr>
                      <m:t>𝜼</m:t>
                    </m:r>
                    <m:r>
                      <a:rPr lang="zh-CN" altLang="en-US" i="1" dirty="0">
                        <a:latin typeface="Cambria Math" panose="02040503050406030204" pitchFamily="18" charset="0"/>
                      </a:rPr>
                      <m:t>以</m:t>
                    </m:r>
                  </m:oMath>
                </a14:m>
                <a:r>
                  <a:rPr lang="zh-CN" altLang="en-US" dirty="0" smtClean="0"/>
                  <a:t>最大化对数似然</a:t>
                </a:r>
                <a:r>
                  <a:rPr lang="en-US" altLang="zh-CN" dirty="0" smtClean="0"/>
                  <a:t>(</a:t>
                </a:r>
                <a:r>
                  <a:rPr lang="zh-CN" altLang="en-US" dirty="0" smtClean="0"/>
                  <a:t>通常采用变分法求取近似解）</a:t>
                </a:r>
                <a:endParaRPr lang="en-US" altLang="zh-CN" dirty="0" smtClean="0"/>
              </a:p>
              <a:p>
                <a:pPr lvl="1"/>
                <a:endParaRPr lang="en-US" altLang="zh-CN" dirty="0"/>
              </a:p>
              <a:p>
                <a:pPr lvl="1"/>
                <a:endParaRPr lang="en-US" altLang="zh-CN" dirty="0" smtClean="0"/>
              </a:p>
              <a:p>
                <a:pPr marL="325800" lvl="1" indent="0">
                  <a:buNone/>
                </a:pPr>
                <a:endParaRPr lang="en-US" altLang="zh-CN" dirty="0" smtClean="0"/>
              </a:p>
              <a:p>
                <a:pPr lvl="1"/>
                <a:endParaRPr lang="en-US" altLang="zh-CN" dirty="0"/>
              </a:p>
              <a:p>
                <a:r>
                  <a:rPr lang="zh-CN" altLang="en-US" dirty="0" smtClean="0"/>
                  <a:t>模型</a:t>
                </a:r>
                <a:r>
                  <a:rPr lang="zh-CN" altLang="en-US" b="1" dirty="0" smtClean="0"/>
                  <a:t>推断</a:t>
                </a:r>
                <a:endParaRPr lang="en-US" altLang="zh-CN" b="1" dirty="0" smtClean="0"/>
              </a:p>
              <a:p>
                <a:pPr lvl="1"/>
                <a:r>
                  <a:rPr lang="zh-CN" altLang="en-US" dirty="0"/>
                  <a:t>模</a:t>
                </a:r>
                <a:r>
                  <a:rPr lang="zh-CN" altLang="en-US" dirty="0" smtClean="0"/>
                  <a:t>型已知，参数</a:t>
                </a:r>
                <a14:m>
                  <m:oMath xmlns:m="http://schemas.openxmlformats.org/officeDocument/2006/math">
                    <m:r>
                      <a:rPr lang="en-US" altLang="zh-CN" b="1" i="1">
                        <a:latin typeface="Cambria Math" panose="02040503050406030204" pitchFamily="18" charset="0"/>
                      </a:rPr>
                      <m:t>𝜶</m:t>
                    </m:r>
                  </m:oMath>
                </a14:m>
                <a:r>
                  <a:rPr lang="zh-CN" altLang="en-US" dirty="0"/>
                  <a:t>和</a:t>
                </a:r>
                <a14:m>
                  <m:oMath xmlns:m="http://schemas.openxmlformats.org/officeDocument/2006/math">
                    <m:r>
                      <a:rPr lang="en-US" altLang="zh-CN" b="1" i="1" dirty="0">
                        <a:latin typeface="Cambria Math" panose="02040503050406030204" pitchFamily="18" charset="0"/>
                      </a:rPr>
                      <m:t>𝜼</m:t>
                    </m:r>
                    <m:r>
                      <a:rPr lang="zh-CN" altLang="en-US" b="1" i="1" dirty="0" smtClean="0">
                        <a:latin typeface="Cambria Math" panose="02040503050406030204" pitchFamily="18" charset="0"/>
                      </a:rPr>
                      <m:t>已</m:t>
                    </m:r>
                  </m:oMath>
                </a14:m>
                <a:r>
                  <a:rPr lang="zh-CN" altLang="en-US" dirty="0" smtClean="0"/>
                  <a:t>确定，根据词频来推断文档话题结构（推断</a:t>
                </a: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Θ</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Sub>
                  </m:oMath>
                </a14:m>
                <a:r>
                  <a:rPr lang="zh-CN" altLang="en-US" dirty="0" smtClean="0"/>
                  <a:t>）可通过求解（分母常采用吉布斯采样或变分法进行推断）</a:t>
                </a:r>
                <a:endParaRPr lang="en-US" altLang="zh-CN" dirty="0" smtClean="0"/>
              </a:p>
              <a:p>
                <a:pPr lvl="1"/>
                <a:endParaRPr lang="en-US" altLang="zh-CN"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5"/>
                <a:stretch>
                  <a:fillRect l="-778" t="-1483" r="-354"/>
                </a:stretch>
              </a:blipFill>
            </p:spPr>
            <p:txBody>
              <a:bodyPr/>
              <a:lstStyle/>
              <a:p>
                <a:r>
                  <a:rPr lang="zh-CN" altLang="en-US">
                    <a:noFill/>
                  </a:rPr>
                  <a:t> </a:t>
                </a:r>
              </a:p>
            </p:txBody>
          </p:sp>
        </mc:Fallback>
      </mc:AlternateContent>
      <p:sp>
        <p:nvSpPr>
          <p:cNvPr id="9" name="矩形 8"/>
          <p:cNvSpPr/>
          <p:nvPr/>
        </p:nvSpPr>
        <p:spPr>
          <a:xfrm>
            <a:off x="5241008" y="5232582"/>
            <a:ext cx="1521741" cy="29191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0" name="曲线连接符 9"/>
          <p:cNvCxnSpPr>
            <a:endCxn id="9" idx="0"/>
          </p:cNvCxnSpPr>
          <p:nvPr/>
        </p:nvCxnSpPr>
        <p:spPr>
          <a:xfrm rot="5400000">
            <a:off x="5803879" y="4769008"/>
            <a:ext cx="661575" cy="265573"/>
          </a:xfrm>
          <a:prstGeom prst="curved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对象 3"/>
          <p:cNvGraphicFramePr>
            <a:graphicFrameLocks noChangeAspect="1"/>
          </p:cNvGraphicFramePr>
          <p:nvPr>
            <p:extLst>
              <p:ext uri="{D42A27DB-BD31-4B8C-83A1-F6EECF244321}">
                <p14:modId xmlns:p14="http://schemas.microsoft.com/office/powerpoint/2010/main" val="1130861943"/>
              </p:ext>
            </p:extLst>
          </p:nvPr>
        </p:nvGraphicFramePr>
        <p:xfrm>
          <a:off x="2499198" y="2282221"/>
          <a:ext cx="4355306" cy="1032523"/>
        </p:xfrm>
        <a:graphic>
          <a:graphicData uri="http://schemas.openxmlformats.org/presentationml/2006/ole">
            <mc:AlternateContent xmlns:mc="http://schemas.openxmlformats.org/markup-compatibility/2006">
              <mc:Choice xmlns:v="urn:schemas-microsoft-com:vml" Requires="v">
                <p:oleObj spid="_x0000_s36914" name="Formula" r:id="rId6" imgW="1948320" imgH="462600" progId="Equation.Ribbit">
                  <p:embed/>
                </p:oleObj>
              </mc:Choice>
              <mc:Fallback>
                <p:oleObj name="Formula" r:id="rId6" imgW="1948320" imgH="462600" progId="Equation.Ribbit">
                  <p:embed/>
                  <p:pic>
                    <p:nvPicPr>
                      <p:cNvPr id="0" name=""/>
                      <p:cNvPicPr/>
                      <p:nvPr/>
                    </p:nvPicPr>
                    <p:blipFill>
                      <a:blip r:embed="rId7"/>
                      <a:stretch>
                        <a:fillRect/>
                      </a:stretch>
                    </p:blipFill>
                    <p:spPr>
                      <a:xfrm>
                        <a:off x="2499198" y="2282221"/>
                        <a:ext cx="4355306" cy="1032523"/>
                      </a:xfrm>
                      <a:prstGeom prst="rect">
                        <a:avLst/>
                      </a:prstGeom>
                    </p:spPr>
                  </p:pic>
                </p:oleObj>
              </mc:Fallback>
            </mc:AlternateContent>
          </a:graphicData>
        </a:graphic>
      </p:graphicFrame>
    </p:spTree>
    <p:extLst>
      <p:ext uri="{BB962C8B-B14F-4D97-AF65-F5344CB8AC3E}">
        <p14:creationId xmlns:p14="http://schemas.microsoft.com/office/powerpoint/2010/main" val="62701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总结</a:t>
            </a:r>
          </a:p>
        </p:txBody>
      </p:sp>
      <p:sp>
        <p:nvSpPr>
          <p:cNvPr id="4" name="内容占位符 3"/>
          <p:cNvSpPr>
            <a:spLocks noGrp="1"/>
          </p:cNvSpPr>
          <p:nvPr>
            <p:ph idx="1"/>
          </p:nvPr>
        </p:nvSpPr>
        <p:spPr>
          <a:xfrm>
            <a:off x="260350" y="1057275"/>
            <a:ext cx="8616950" cy="5191125"/>
          </a:xfrm>
        </p:spPr>
        <p:txBody>
          <a:bodyPr>
            <a:noAutofit/>
          </a:bodyPr>
          <a:lstStyle/>
          <a:p>
            <a:r>
              <a:rPr lang="zh-CN" altLang="en-US" sz="1800" dirty="0" smtClean="0"/>
              <a:t>概率图模型</a:t>
            </a:r>
            <a:endParaRPr lang="en-US" altLang="zh-CN" sz="1800" dirty="0" smtClean="0"/>
          </a:p>
          <a:p>
            <a:pPr lvl="1"/>
            <a:r>
              <a:rPr lang="zh-CN" altLang="en-US" sz="1600" dirty="0" smtClean="0"/>
              <a:t>表示随机变量之间的（条件）独立性关系</a:t>
            </a:r>
            <a:endParaRPr lang="en-US" altLang="zh-CN" sz="1600" dirty="0" smtClean="0"/>
          </a:p>
          <a:p>
            <a:endParaRPr lang="en-US" altLang="zh-CN" sz="1800" dirty="0"/>
          </a:p>
          <a:p>
            <a:r>
              <a:rPr lang="zh-CN" altLang="en-US" sz="1800" dirty="0" smtClean="0"/>
              <a:t>图模型的两种表示</a:t>
            </a:r>
            <a:endParaRPr lang="en-US" altLang="zh-CN" sz="1800" dirty="0" smtClean="0"/>
          </a:p>
          <a:p>
            <a:pPr lvl="1"/>
            <a:r>
              <a:rPr lang="zh-CN" altLang="en-US" sz="1600" dirty="0" smtClean="0"/>
              <a:t>有向图</a:t>
            </a:r>
            <a:endParaRPr lang="en-US" altLang="zh-CN" sz="1600" dirty="0" smtClean="0"/>
          </a:p>
          <a:p>
            <a:pPr lvl="2"/>
            <a:r>
              <a:rPr lang="zh-CN" altLang="en-US" sz="1400" dirty="0"/>
              <a:t>隐马尔可夫模</a:t>
            </a:r>
            <a:r>
              <a:rPr lang="zh-CN" altLang="en-US" sz="1400" dirty="0" smtClean="0"/>
              <a:t>型 </a:t>
            </a:r>
            <a:r>
              <a:rPr lang="en-US" altLang="zh-CN" sz="1400" dirty="0" smtClean="0"/>
              <a:t>HMM</a:t>
            </a:r>
            <a:r>
              <a:rPr lang="zh-CN" altLang="en-US" sz="1400" dirty="0" smtClean="0"/>
              <a:t>（</a:t>
            </a:r>
            <a:r>
              <a:rPr lang="zh-CN" altLang="en-US" sz="1400" dirty="0"/>
              <a:t>动态贝叶斯网）</a:t>
            </a:r>
            <a:endParaRPr lang="en-US" altLang="zh-CN" sz="1400" dirty="0"/>
          </a:p>
          <a:p>
            <a:pPr lvl="1"/>
            <a:r>
              <a:rPr lang="zh-CN" altLang="en-US" sz="1600" dirty="0" smtClean="0"/>
              <a:t>无向图</a:t>
            </a:r>
            <a:endParaRPr lang="en-US" altLang="zh-CN" sz="1600" dirty="0" smtClean="0"/>
          </a:p>
          <a:p>
            <a:pPr lvl="2"/>
            <a:r>
              <a:rPr lang="zh-CN" altLang="en-US" sz="1400" dirty="0"/>
              <a:t>马尔可夫随机</a:t>
            </a:r>
            <a:r>
              <a:rPr lang="zh-CN" altLang="en-US" sz="1400" dirty="0" smtClean="0"/>
              <a:t>场 </a:t>
            </a:r>
            <a:r>
              <a:rPr lang="en-US" altLang="zh-CN" sz="1400" dirty="0" smtClean="0"/>
              <a:t>MRF</a:t>
            </a:r>
            <a:endParaRPr lang="en-US" altLang="zh-CN" sz="1400" dirty="0"/>
          </a:p>
          <a:p>
            <a:pPr lvl="2"/>
            <a:r>
              <a:rPr lang="zh-CN" altLang="en-US" sz="1400" dirty="0" smtClean="0"/>
              <a:t>条件随机场 </a:t>
            </a:r>
            <a:r>
              <a:rPr lang="en-US" altLang="zh-CN" sz="1400" dirty="0" smtClean="0"/>
              <a:t>CRF</a:t>
            </a:r>
          </a:p>
          <a:p>
            <a:pPr marL="0" indent="-131400">
              <a:buNone/>
            </a:pPr>
            <a:endParaRPr lang="en-US" altLang="zh-CN" sz="1800" dirty="0"/>
          </a:p>
          <a:p>
            <a:r>
              <a:rPr lang="zh-CN" altLang="en-US" sz="1800" dirty="0" smtClean="0"/>
              <a:t>图模型推断</a:t>
            </a:r>
            <a:endParaRPr lang="en-US" altLang="zh-CN" sz="1800" dirty="0" smtClean="0"/>
          </a:p>
          <a:p>
            <a:pPr lvl="1"/>
            <a:r>
              <a:rPr lang="zh-CN" altLang="en-US" sz="1600" dirty="0" smtClean="0"/>
              <a:t>联合分布，条件分布，边缘分布</a:t>
            </a:r>
            <a:endParaRPr lang="en-US" altLang="zh-CN" sz="1600" dirty="0" smtClean="0"/>
          </a:p>
          <a:p>
            <a:pPr lvl="2"/>
            <a:r>
              <a:rPr lang="zh-CN" altLang="en-US" sz="1400" dirty="0" smtClean="0"/>
              <a:t>精确推断， 近似推断</a:t>
            </a:r>
            <a:endParaRPr lang="en-US" altLang="zh-CN" sz="1400" dirty="0" smtClean="0"/>
          </a:p>
          <a:p>
            <a:pPr lvl="1"/>
            <a:r>
              <a:rPr lang="zh-CN" altLang="en-US" sz="1600" dirty="0" smtClean="0"/>
              <a:t>参数</a:t>
            </a:r>
            <a:r>
              <a:rPr lang="zh-CN" altLang="en-US" sz="1600" dirty="0"/>
              <a:t>估</a:t>
            </a:r>
            <a:r>
              <a:rPr lang="zh-CN" altLang="en-US" sz="1600" dirty="0" smtClean="0"/>
              <a:t>计（转化为推断问题）</a:t>
            </a:r>
            <a:endParaRPr lang="en-US" altLang="zh-CN" sz="1600" dirty="0"/>
          </a:p>
          <a:p>
            <a:endParaRPr lang="en-US" altLang="zh-CN" sz="1800" dirty="0" smtClean="0"/>
          </a:p>
          <a:p>
            <a:r>
              <a:rPr lang="zh-CN" altLang="en-US" sz="1800" dirty="0"/>
              <a:t>话题</a:t>
            </a:r>
            <a:r>
              <a:rPr lang="zh-CN" altLang="en-US" sz="1800" dirty="0" smtClean="0"/>
              <a:t>模型</a:t>
            </a:r>
          </a:p>
        </p:txBody>
      </p:sp>
    </p:spTree>
    <p:extLst>
      <p:ext uri="{BB962C8B-B14F-4D97-AF65-F5344CB8AC3E}">
        <p14:creationId xmlns:p14="http://schemas.microsoft.com/office/powerpoint/2010/main" val="35381814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概率图模型</a:t>
            </a:r>
            <a:endParaRPr lang="zh-CN" altLang="en-US" dirty="0"/>
          </a:p>
        </p:txBody>
      </p:sp>
      <p:sp>
        <p:nvSpPr>
          <p:cNvPr id="3" name="内容占位符 2"/>
          <p:cNvSpPr>
            <a:spLocks noGrp="1"/>
          </p:cNvSpPr>
          <p:nvPr>
            <p:ph idx="1"/>
          </p:nvPr>
        </p:nvSpPr>
        <p:spPr>
          <a:xfrm>
            <a:off x="260350" y="1266824"/>
            <a:ext cx="8616950" cy="5076103"/>
          </a:xfrm>
        </p:spPr>
        <p:txBody>
          <a:bodyPr>
            <a:normAutofit/>
          </a:bodyPr>
          <a:lstStyle/>
          <a:p>
            <a:r>
              <a:rPr lang="zh-CN" altLang="en-US" sz="2400" b="1" dirty="0" smtClean="0"/>
              <a:t>概率图模型</a:t>
            </a:r>
            <a:r>
              <a:rPr lang="zh-CN" altLang="en-US" sz="2400" dirty="0" smtClean="0"/>
              <a:t>分类</a:t>
            </a:r>
            <a:r>
              <a:rPr lang="zh-CN" altLang="en-US" sz="2400" dirty="0"/>
              <a:t>：</a:t>
            </a:r>
            <a:endParaRPr lang="en-US" altLang="zh-CN" sz="2400" dirty="0"/>
          </a:p>
          <a:p>
            <a:pPr lvl="1"/>
            <a:r>
              <a:rPr lang="zh-CN" altLang="en-US" sz="2400" dirty="0"/>
              <a:t>有向图：贝叶斯</a:t>
            </a:r>
            <a:r>
              <a:rPr lang="zh-CN" altLang="en-US" sz="2400" dirty="0" smtClean="0"/>
              <a:t>网</a:t>
            </a:r>
            <a:endParaRPr lang="en-US" altLang="zh-CN" sz="2400" dirty="0"/>
          </a:p>
          <a:p>
            <a:pPr lvl="1"/>
            <a:r>
              <a:rPr lang="zh-CN" altLang="en-US" sz="2400" dirty="0" smtClean="0"/>
              <a:t>无向图：马尔可夫网</a:t>
            </a:r>
            <a:endParaRPr lang="en-US" altLang="zh-CN" sz="2400" dirty="0" smtClean="0"/>
          </a:p>
          <a:p>
            <a:endParaRPr lang="en-US" altLang="zh-CN" sz="2400" dirty="0" smtClean="0"/>
          </a:p>
        </p:txBody>
      </p:sp>
      <p:pic>
        <p:nvPicPr>
          <p:cNvPr id="48" name="图片 47"/>
          <p:cNvPicPr>
            <a:picLocks noChangeAspect="1"/>
          </p:cNvPicPr>
          <p:nvPr/>
        </p:nvPicPr>
        <p:blipFill>
          <a:blip r:embed="rId3"/>
          <a:stretch>
            <a:fillRect/>
          </a:stretch>
        </p:blipFill>
        <p:spPr>
          <a:xfrm>
            <a:off x="4903646" y="3158419"/>
            <a:ext cx="4115191" cy="1534478"/>
          </a:xfrm>
          <a:prstGeom prst="rect">
            <a:avLst/>
          </a:prstGeom>
        </p:spPr>
      </p:pic>
      <p:grpSp>
        <p:nvGrpSpPr>
          <p:cNvPr id="49" name="组合 48"/>
          <p:cNvGrpSpPr/>
          <p:nvPr/>
        </p:nvGrpSpPr>
        <p:grpSpPr>
          <a:xfrm>
            <a:off x="426053" y="3226405"/>
            <a:ext cx="3777647" cy="1399681"/>
            <a:chOff x="3869652" y="3857745"/>
            <a:chExt cx="3777647" cy="1399681"/>
          </a:xfrm>
        </p:grpSpPr>
        <p:cxnSp>
          <p:nvCxnSpPr>
            <p:cNvPr id="50" name="直接箭头连接符 49"/>
            <p:cNvCxnSpPr>
              <a:endCxn id="67" idx="0"/>
            </p:cNvCxnSpPr>
            <p:nvPr/>
          </p:nvCxnSpPr>
          <p:spPr>
            <a:xfrm>
              <a:off x="5223341" y="4185940"/>
              <a:ext cx="435360" cy="644448"/>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cxnSp>
          <p:nvCxnSpPr>
            <p:cNvPr id="51" name="直接箭头连接符 50"/>
            <p:cNvCxnSpPr>
              <a:endCxn id="53" idx="0"/>
            </p:cNvCxnSpPr>
            <p:nvPr/>
          </p:nvCxnSpPr>
          <p:spPr>
            <a:xfrm flipH="1">
              <a:off x="4343118" y="4201390"/>
              <a:ext cx="571922" cy="607767"/>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grpSp>
          <p:nvGrpSpPr>
            <p:cNvPr id="52" name="组合 51"/>
            <p:cNvGrpSpPr/>
            <p:nvPr/>
          </p:nvGrpSpPr>
          <p:grpSpPr>
            <a:xfrm>
              <a:off x="4584895" y="3872512"/>
              <a:ext cx="1001746" cy="427038"/>
              <a:chOff x="4669205" y="1872418"/>
              <a:chExt cx="1001746" cy="427038"/>
            </a:xfrm>
          </p:grpSpPr>
          <p:sp>
            <p:nvSpPr>
              <p:cNvPr id="71" name="椭圆 70"/>
              <p:cNvSpPr/>
              <p:nvPr/>
            </p:nvSpPr>
            <p:spPr>
              <a:xfrm>
                <a:off x="4669205" y="1872418"/>
                <a:ext cx="954584"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72" name="文本框 71"/>
              <p:cNvSpPr txBox="1"/>
              <p:nvPr/>
            </p:nvSpPr>
            <p:spPr>
              <a:xfrm>
                <a:off x="4870732" y="1878884"/>
                <a:ext cx="800219" cy="369332"/>
              </a:xfrm>
              <a:prstGeom prst="rect">
                <a:avLst/>
              </a:prstGeom>
              <a:noFill/>
            </p:spPr>
            <p:txBody>
              <a:bodyPr wrap="none" rtlCol="0">
                <a:spAutoFit/>
              </a:bodyPr>
              <a:lstStyle/>
              <a:p>
                <a:r>
                  <a:rPr lang="en-US" altLang="zh-CN" dirty="0" smtClean="0">
                    <a:latin typeface="Times" panose="02020603060405020304" pitchFamily="18" charset="0"/>
                    <a:ea typeface="楷体" panose="02010609060101010101" pitchFamily="49" charset="-122"/>
                    <a:cs typeface="Times New Roman" panose="02020603050405020304" pitchFamily="18" charset="0"/>
                  </a:rPr>
                  <a:t>(</a:t>
                </a:r>
                <a:r>
                  <a:rPr lang="zh-CN" altLang="en-US" dirty="0" smtClean="0">
                    <a:latin typeface="Times" panose="02020603060405020304" pitchFamily="18" charset="0"/>
                    <a:ea typeface="楷体" panose="02010609060101010101" pitchFamily="49" charset="-122"/>
                    <a:cs typeface="Times New Roman" panose="02020603050405020304" pitchFamily="18" charset="0"/>
                  </a:rPr>
                  <a:t>好瓜</a:t>
                </a:r>
                <a:r>
                  <a:rPr lang="en-US" altLang="zh-CN" dirty="0" smtClean="0">
                    <a:latin typeface="Times" panose="02020603060405020304" pitchFamily="18" charset="0"/>
                    <a:ea typeface="楷体" panose="02010609060101010101" pitchFamily="49" charset="-122"/>
                    <a:cs typeface="Times New Roman" panose="02020603050405020304" pitchFamily="18" charset="0"/>
                  </a:rPr>
                  <a:t>)</a:t>
                </a:r>
                <a:endParaRPr lang="zh-CN" altLang="en-US" dirty="0">
                  <a:latin typeface="Times" panose="02020603060405020304" pitchFamily="18" charset="0"/>
                  <a:ea typeface="楷体" panose="02010609060101010101" pitchFamily="49" charset="-122"/>
                  <a:cs typeface="Times New Roman" panose="02020603050405020304" pitchFamily="18" charset="0"/>
                </a:endParaRPr>
              </a:p>
            </p:txBody>
          </p:sp>
        </p:grpSp>
        <p:sp>
          <p:nvSpPr>
            <p:cNvPr id="53" name="椭圆 52"/>
            <p:cNvSpPr/>
            <p:nvPr/>
          </p:nvSpPr>
          <p:spPr>
            <a:xfrm>
              <a:off x="3869652" y="4809157"/>
              <a:ext cx="946931"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54" name="文本框 53"/>
            <p:cNvSpPr txBox="1"/>
            <p:nvPr/>
          </p:nvSpPr>
          <p:spPr>
            <a:xfrm>
              <a:off x="4062534" y="4820864"/>
              <a:ext cx="808624" cy="369332"/>
            </a:xfrm>
            <a:prstGeom prst="rect">
              <a:avLst/>
            </a:prstGeom>
            <a:noFill/>
          </p:spPr>
          <p:txBody>
            <a:bodyPr wrap="square" rtlCol="0">
              <a:spAutoFit/>
            </a:bodyPr>
            <a:lstStyle/>
            <a:p>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敲声</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55" name="组合 54"/>
            <p:cNvGrpSpPr/>
            <p:nvPr/>
          </p:nvGrpSpPr>
          <p:grpSpPr>
            <a:xfrm>
              <a:off x="6020843" y="3857745"/>
              <a:ext cx="1036051" cy="427038"/>
              <a:chOff x="4802559" y="1862892"/>
              <a:chExt cx="767887" cy="427038"/>
            </a:xfrm>
          </p:grpSpPr>
          <p:sp>
            <p:nvSpPr>
              <p:cNvPr id="69" name="椭圆 68"/>
              <p:cNvSpPr/>
              <p:nvPr/>
            </p:nvSpPr>
            <p:spPr>
              <a:xfrm>
                <a:off x="4802559" y="1862892"/>
                <a:ext cx="726663"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70" name="文本框 69"/>
              <p:cNvSpPr txBox="1"/>
              <p:nvPr/>
            </p:nvSpPr>
            <p:spPr>
              <a:xfrm>
                <a:off x="4953842" y="1886504"/>
                <a:ext cx="616604" cy="369332"/>
              </a:xfrm>
              <a:prstGeom prst="rect">
                <a:avLst/>
              </a:prstGeom>
              <a:noFill/>
            </p:spPr>
            <p:txBody>
              <a:bodyPr wrap="square" rtlCol="0">
                <a:spAutoFit/>
              </a:bodyPr>
              <a:lstStyle/>
              <a:p>
                <a:r>
                  <a:rPr lang="en-US" altLang="zh-CN" dirty="0" smtClean="0">
                    <a:latin typeface="Times" panose="02020603060405020304" pitchFamily="18" charset="0"/>
                    <a:ea typeface="楷体" panose="02010609060101010101" pitchFamily="49" charset="-122"/>
                    <a:cs typeface="Times New Roman" panose="02020603050405020304" pitchFamily="18" charset="0"/>
                  </a:rPr>
                  <a:t>(</a:t>
                </a:r>
                <a:r>
                  <a:rPr lang="zh-CN" altLang="en-US" dirty="0" smtClean="0">
                    <a:latin typeface="Times" panose="02020603060405020304" pitchFamily="18" charset="0"/>
                    <a:ea typeface="楷体" panose="02010609060101010101" pitchFamily="49" charset="-122"/>
                    <a:cs typeface="Times New Roman" panose="02020603050405020304" pitchFamily="18" charset="0"/>
                  </a:rPr>
                  <a:t>甜度</a:t>
                </a:r>
                <a:r>
                  <a:rPr lang="en-US" altLang="zh-CN" dirty="0" smtClean="0">
                    <a:latin typeface="Times" panose="02020603060405020304" pitchFamily="18" charset="0"/>
                    <a:ea typeface="楷体" panose="02010609060101010101" pitchFamily="49" charset="-122"/>
                    <a:cs typeface="Times New Roman" panose="02020603050405020304" pitchFamily="18" charset="0"/>
                  </a:rPr>
                  <a:t>)</a:t>
                </a:r>
                <a:endParaRPr lang="zh-CN" altLang="en-US" dirty="0">
                  <a:latin typeface="Times" panose="02020603060405020304" pitchFamily="18" charset="0"/>
                  <a:ea typeface="楷体" panose="02010609060101010101" pitchFamily="49" charset="-122"/>
                  <a:cs typeface="Times New Roman" panose="02020603050405020304" pitchFamily="18" charset="0"/>
                </a:endParaRPr>
              </a:p>
            </p:txBody>
          </p:sp>
        </p:grpSp>
        <p:grpSp>
          <p:nvGrpSpPr>
            <p:cNvPr id="56" name="组合 55"/>
            <p:cNvGrpSpPr/>
            <p:nvPr/>
          </p:nvGrpSpPr>
          <p:grpSpPr>
            <a:xfrm>
              <a:off x="5170480" y="4830388"/>
              <a:ext cx="1005552" cy="427038"/>
              <a:chOff x="4802559" y="1862892"/>
              <a:chExt cx="1005552" cy="427038"/>
            </a:xfrm>
          </p:grpSpPr>
          <p:sp>
            <p:nvSpPr>
              <p:cNvPr id="67" name="椭圆 66"/>
              <p:cNvSpPr/>
              <p:nvPr/>
            </p:nvSpPr>
            <p:spPr>
              <a:xfrm>
                <a:off x="4802559" y="1862892"/>
                <a:ext cx="976441"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68" name="文本框 67"/>
              <p:cNvSpPr txBox="1"/>
              <p:nvPr/>
            </p:nvSpPr>
            <p:spPr>
              <a:xfrm>
                <a:off x="5007892" y="1863644"/>
                <a:ext cx="800219" cy="369332"/>
              </a:xfrm>
              <a:prstGeom prst="rect">
                <a:avLst/>
              </a:prstGeom>
              <a:noFill/>
            </p:spPr>
            <p:txBody>
              <a:bodyPr wrap="none" rtlCol="0">
                <a:spAutoFit/>
              </a:bodyPr>
              <a:lstStyle/>
              <a:p>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色泽</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57" name="组合 56"/>
            <p:cNvGrpSpPr/>
            <p:nvPr/>
          </p:nvGrpSpPr>
          <p:grpSpPr>
            <a:xfrm>
              <a:off x="6625135" y="4796294"/>
              <a:ext cx="1022164" cy="427038"/>
              <a:chOff x="4802559" y="1862892"/>
              <a:chExt cx="747949" cy="427038"/>
            </a:xfrm>
          </p:grpSpPr>
          <p:sp>
            <p:nvSpPr>
              <p:cNvPr id="65" name="椭圆 64"/>
              <p:cNvSpPr/>
              <p:nvPr/>
            </p:nvSpPr>
            <p:spPr>
              <a:xfrm>
                <a:off x="4802559" y="1862892"/>
                <a:ext cx="726663"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66" name="文本框 65"/>
              <p:cNvSpPr txBox="1"/>
              <p:nvPr/>
            </p:nvSpPr>
            <p:spPr>
              <a:xfrm>
                <a:off x="4964964" y="1878884"/>
                <a:ext cx="585544" cy="369332"/>
              </a:xfrm>
              <a:prstGeom prst="rect">
                <a:avLst/>
              </a:prstGeom>
              <a:noFill/>
            </p:spPr>
            <p:txBody>
              <a:bodyPr wrap="none" rtlCol="0">
                <a:spAutoFit/>
              </a:bodyPr>
              <a:lstStyle/>
              <a:p>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根蒂</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cxnSp>
          <p:nvCxnSpPr>
            <p:cNvPr id="58" name="直接箭头连接符 57"/>
            <p:cNvCxnSpPr>
              <a:endCxn id="65" idx="0"/>
            </p:cNvCxnSpPr>
            <p:nvPr/>
          </p:nvCxnSpPr>
          <p:spPr>
            <a:xfrm>
              <a:off x="6681762" y="4282857"/>
              <a:ext cx="439910" cy="513437"/>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cxnSp>
          <p:nvCxnSpPr>
            <p:cNvPr id="59" name="直接箭头连接符 58"/>
            <p:cNvCxnSpPr>
              <a:endCxn id="68" idx="0"/>
            </p:cNvCxnSpPr>
            <p:nvPr/>
          </p:nvCxnSpPr>
          <p:spPr>
            <a:xfrm flipH="1">
              <a:off x="5775923" y="4282857"/>
              <a:ext cx="523398" cy="548283"/>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graphicFrame>
          <p:nvGraphicFramePr>
            <p:cNvPr id="60" name="对象 59"/>
            <p:cNvGraphicFramePr>
              <a:graphicFrameLocks noChangeAspect="1"/>
            </p:cNvGraphicFramePr>
            <p:nvPr>
              <p:extLst/>
            </p:nvPr>
          </p:nvGraphicFramePr>
          <p:xfrm>
            <a:off x="4662609" y="4011733"/>
            <a:ext cx="211137" cy="185737"/>
          </p:xfrm>
          <a:graphic>
            <a:graphicData uri="http://schemas.openxmlformats.org/presentationml/2006/ole">
              <mc:AlternateContent xmlns:mc="http://schemas.openxmlformats.org/markup-compatibility/2006">
                <mc:Choice xmlns:v="urn:schemas-microsoft-com:vml" Requires="v">
                  <p:oleObj spid="_x0000_s3759" name="Formula" r:id="rId4" imgW="140040" imgH="124560" progId="Equation.Ribbit">
                    <p:embed/>
                  </p:oleObj>
                </mc:Choice>
                <mc:Fallback>
                  <p:oleObj name="Formula" r:id="rId4" imgW="140040" imgH="124560" progId="Equation.Ribbit">
                    <p:embed/>
                    <p:pic>
                      <p:nvPicPr>
                        <p:cNvPr id="0" name=""/>
                        <p:cNvPicPr/>
                        <p:nvPr/>
                      </p:nvPicPr>
                      <p:blipFill>
                        <a:blip r:embed="rId5"/>
                        <a:stretch>
                          <a:fillRect/>
                        </a:stretch>
                      </p:blipFill>
                      <p:spPr>
                        <a:xfrm>
                          <a:off x="4662609" y="4011733"/>
                          <a:ext cx="211137" cy="185737"/>
                        </a:xfrm>
                        <a:prstGeom prst="rect">
                          <a:avLst/>
                        </a:prstGeom>
                      </p:spPr>
                    </p:pic>
                  </p:oleObj>
                </mc:Fallback>
              </mc:AlternateContent>
            </a:graphicData>
          </a:graphic>
        </p:graphicFrame>
        <p:graphicFrame>
          <p:nvGraphicFramePr>
            <p:cNvPr id="61" name="对象 60"/>
            <p:cNvGraphicFramePr>
              <a:graphicFrameLocks noChangeAspect="1"/>
            </p:cNvGraphicFramePr>
            <p:nvPr>
              <p:extLst/>
            </p:nvPr>
          </p:nvGraphicFramePr>
          <p:xfrm>
            <a:off x="6083421" y="3994588"/>
            <a:ext cx="215900" cy="187325"/>
          </p:xfrm>
          <a:graphic>
            <a:graphicData uri="http://schemas.openxmlformats.org/presentationml/2006/ole">
              <mc:AlternateContent xmlns:mc="http://schemas.openxmlformats.org/markup-compatibility/2006">
                <mc:Choice xmlns:v="urn:schemas-microsoft-com:vml" Requires="v">
                  <p:oleObj spid="_x0000_s3760" name="Formula" r:id="rId6" imgW="142560" imgH="124560" progId="Equation.Ribbit">
                    <p:embed/>
                  </p:oleObj>
                </mc:Choice>
                <mc:Fallback>
                  <p:oleObj name="Formula" r:id="rId6" imgW="142560" imgH="124560" progId="Equation.Ribbit">
                    <p:embed/>
                    <p:pic>
                      <p:nvPicPr>
                        <p:cNvPr id="0" name=""/>
                        <p:cNvPicPr/>
                        <p:nvPr/>
                      </p:nvPicPr>
                      <p:blipFill>
                        <a:blip r:embed="rId7"/>
                        <a:stretch>
                          <a:fillRect/>
                        </a:stretch>
                      </p:blipFill>
                      <p:spPr>
                        <a:xfrm>
                          <a:off x="6083421" y="3994588"/>
                          <a:ext cx="215900" cy="187325"/>
                        </a:xfrm>
                        <a:prstGeom prst="rect">
                          <a:avLst/>
                        </a:prstGeom>
                      </p:spPr>
                    </p:pic>
                  </p:oleObj>
                </mc:Fallback>
              </mc:AlternateContent>
            </a:graphicData>
          </a:graphic>
        </p:graphicFrame>
        <p:graphicFrame>
          <p:nvGraphicFramePr>
            <p:cNvPr id="62" name="对象 61"/>
            <p:cNvGraphicFramePr>
              <a:graphicFrameLocks noChangeAspect="1"/>
            </p:cNvGraphicFramePr>
            <p:nvPr>
              <p:extLst/>
            </p:nvPr>
          </p:nvGraphicFramePr>
          <p:xfrm>
            <a:off x="3932359" y="4934070"/>
            <a:ext cx="217487" cy="188913"/>
          </p:xfrm>
          <a:graphic>
            <a:graphicData uri="http://schemas.openxmlformats.org/presentationml/2006/ole">
              <mc:AlternateContent xmlns:mc="http://schemas.openxmlformats.org/markup-compatibility/2006">
                <mc:Choice xmlns:v="urn:schemas-microsoft-com:vml" Requires="v">
                  <p:oleObj spid="_x0000_s3761" name="Formula" r:id="rId8" imgW="142560" imgH="124560" progId="Equation.Ribbit">
                    <p:embed/>
                  </p:oleObj>
                </mc:Choice>
                <mc:Fallback>
                  <p:oleObj name="Formula" r:id="rId8" imgW="142560" imgH="124560" progId="Equation.Ribbit">
                    <p:embed/>
                    <p:pic>
                      <p:nvPicPr>
                        <p:cNvPr id="0" name=""/>
                        <p:cNvPicPr/>
                        <p:nvPr/>
                      </p:nvPicPr>
                      <p:blipFill>
                        <a:blip r:embed="rId9"/>
                        <a:stretch>
                          <a:fillRect/>
                        </a:stretch>
                      </p:blipFill>
                      <p:spPr>
                        <a:xfrm>
                          <a:off x="3932359" y="4934070"/>
                          <a:ext cx="217487" cy="188913"/>
                        </a:xfrm>
                        <a:prstGeom prst="rect">
                          <a:avLst/>
                        </a:prstGeom>
                      </p:spPr>
                    </p:pic>
                  </p:oleObj>
                </mc:Fallback>
              </mc:AlternateContent>
            </a:graphicData>
          </a:graphic>
        </p:graphicFrame>
        <p:graphicFrame>
          <p:nvGraphicFramePr>
            <p:cNvPr id="63" name="对象 62"/>
            <p:cNvGraphicFramePr>
              <a:graphicFrameLocks noChangeAspect="1"/>
            </p:cNvGraphicFramePr>
            <p:nvPr>
              <p:extLst/>
            </p:nvPr>
          </p:nvGraphicFramePr>
          <p:xfrm>
            <a:off x="5222996" y="4949945"/>
            <a:ext cx="220663" cy="188913"/>
          </p:xfrm>
          <a:graphic>
            <a:graphicData uri="http://schemas.openxmlformats.org/presentationml/2006/ole">
              <mc:AlternateContent xmlns:mc="http://schemas.openxmlformats.org/markup-compatibility/2006">
                <mc:Choice xmlns:v="urn:schemas-microsoft-com:vml" Requires="v">
                  <p:oleObj spid="_x0000_s3762" name="Formula" r:id="rId10" imgW="145080" imgH="124560" progId="Equation.Ribbit">
                    <p:embed/>
                  </p:oleObj>
                </mc:Choice>
                <mc:Fallback>
                  <p:oleObj name="Formula" r:id="rId10" imgW="145080" imgH="124560" progId="Equation.Ribbit">
                    <p:embed/>
                    <p:pic>
                      <p:nvPicPr>
                        <p:cNvPr id="0" name=""/>
                        <p:cNvPicPr/>
                        <p:nvPr/>
                      </p:nvPicPr>
                      <p:blipFill>
                        <a:blip r:embed="rId11"/>
                        <a:stretch>
                          <a:fillRect/>
                        </a:stretch>
                      </p:blipFill>
                      <p:spPr>
                        <a:xfrm>
                          <a:off x="5222996" y="4949945"/>
                          <a:ext cx="220663" cy="188913"/>
                        </a:xfrm>
                        <a:prstGeom prst="rect">
                          <a:avLst/>
                        </a:prstGeom>
                      </p:spPr>
                    </p:pic>
                  </p:oleObj>
                </mc:Fallback>
              </mc:AlternateContent>
            </a:graphicData>
          </a:graphic>
        </p:graphicFrame>
        <p:graphicFrame>
          <p:nvGraphicFramePr>
            <p:cNvPr id="64" name="对象 63"/>
            <p:cNvGraphicFramePr>
              <a:graphicFrameLocks noChangeAspect="1"/>
            </p:cNvGraphicFramePr>
            <p:nvPr>
              <p:extLst/>
            </p:nvPr>
          </p:nvGraphicFramePr>
          <p:xfrm>
            <a:off x="6694609" y="4926768"/>
            <a:ext cx="217487" cy="188912"/>
          </p:xfrm>
          <a:graphic>
            <a:graphicData uri="http://schemas.openxmlformats.org/presentationml/2006/ole">
              <mc:AlternateContent xmlns:mc="http://schemas.openxmlformats.org/markup-compatibility/2006">
                <mc:Choice xmlns:v="urn:schemas-microsoft-com:vml" Requires="v">
                  <p:oleObj spid="_x0000_s3763" name="Formula" r:id="rId12" imgW="142560" imgH="124560" progId="Equation.Ribbit">
                    <p:embed/>
                  </p:oleObj>
                </mc:Choice>
                <mc:Fallback>
                  <p:oleObj name="Formula" r:id="rId12" imgW="142560" imgH="124560" progId="Equation.Ribbit">
                    <p:embed/>
                    <p:pic>
                      <p:nvPicPr>
                        <p:cNvPr id="0" name=""/>
                        <p:cNvPicPr/>
                        <p:nvPr/>
                      </p:nvPicPr>
                      <p:blipFill>
                        <a:blip r:embed="rId13"/>
                        <a:stretch>
                          <a:fillRect/>
                        </a:stretch>
                      </p:blipFill>
                      <p:spPr>
                        <a:xfrm>
                          <a:off x="6694609" y="4926768"/>
                          <a:ext cx="217487" cy="188912"/>
                        </a:xfrm>
                        <a:prstGeom prst="rect">
                          <a:avLst/>
                        </a:prstGeom>
                      </p:spPr>
                    </p:pic>
                  </p:oleObj>
                </mc:Fallback>
              </mc:AlternateContent>
            </a:graphicData>
          </a:graphic>
        </p:graphicFrame>
      </p:grpSp>
      <p:sp>
        <p:nvSpPr>
          <p:cNvPr id="4" name="矩形 3"/>
          <p:cNvSpPr/>
          <p:nvPr/>
        </p:nvSpPr>
        <p:spPr>
          <a:xfrm>
            <a:off x="1978559" y="5083744"/>
            <a:ext cx="877163" cy="369332"/>
          </a:xfrm>
          <a:prstGeom prst="rect">
            <a:avLst/>
          </a:prstGeom>
        </p:spPr>
        <p:txBody>
          <a:bodyPr wrap="none">
            <a:spAutoFit/>
          </a:bodyPr>
          <a:lstStyle/>
          <a:p>
            <a:r>
              <a:rPr lang="zh-CN" altLang="en-US" dirty="0"/>
              <a:t>有向图</a:t>
            </a:r>
          </a:p>
        </p:txBody>
      </p:sp>
      <p:sp>
        <p:nvSpPr>
          <p:cNvPr id="5" name="矩形 4"/>
          <p:cNvSpPr/>
          <p:nvPr/>
        </p:nvSpPr>
        <p:spPr>
          <a:xfrm>
            <a:off x="6448915" y="5073134"/>
            <a:ext cx="877163" cy="369332"/>
          </a:xfrm>
          <a:prstGeom prst="rect">
            <a:avLst/>
          </a:prstGeom>
        </p:spPr>
        <p:txBody>
          <a:bodyPr wrap="none">
            <a:spAutoFit/>
          </a:bodyPr>
          <a:lstStyle/>
          <a:p>
            <a:r>
              <a:rPr lang="zh-CN" altLang="en-US" dirty="0"/>
              <a:t>无向图</a:t>
            </a:r>
          </a:p>
        </p:txBody>
      </p:sp>
    </p:spTree>
    <p:extLst>
      <p:ext uri="{BB962C8B-B14F-4D97-AF65-F5344CB8AC3E}">
        <p14:creationId xmlns:p14="http://schemas.microsoft.com/office/powerpoint/2010/main" val="2836417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本章概要</a:t>
            </a:r>
            <a:endParaRPr lang="zh-CN" altLang="en-US" dirty="0"/>
          </a:p>
        </p:txBody>
      </p:sp>
      <p:sp>
        <p:nvSpPr>
          <p:cNvPr id="4" name="内容占位符 3"/>
          <p:cNvSpPr>
            <a:spLocks noGrp="1"/>
          </p:cNvSpPr>
          <p:nvPr>
            <p:ph idx="1"/>
          </p:nvPr>
        </p:nvSpPr>
        <p:spPr>
          <a:xfrm>
            <a:off x="260350" y="1011054"/>
            <a:ext cx="8616950" cy="5161146"/>
          </a:xfrm>
        </p:spPr>
        <p:txBody>
          <a:bodyPr>
            <a:noAutofit/>
          </a:bodyPr>
          <a:lstStyle/>
          <a:p>
            <a:r>
              <a:rPr lang="zh-CN" altLang="en-US" sz="2800" dirty="0"/>
              <a:t>隐马尔可夫模型（动态贝叶斯网）</a:t>
            </a:r>
            <a:endParaRPr lang="en-US" altLang="zh-CN" sz="2800" dirty="0"/>
          </a:p>
          <a:p>
            <a:endParaRPr lang="en-US" altLang="zh-CN" sz="2800" dirty="0"/>
          </a:p>
          <a:p>
            <a:r>
              <a:rPr lang="zh-CN" altLang="en-US" sz="2800" dirty="0"/>
              <a:t>马尔可夫随机场</a:t>
            </a:r>
            <a:r>
              <a:rPr lang="en-US" altLang="zh-CN" sz="2800" dirty="0"/>
              <a:t> /</a:t>
            </a:r>
            <a:r>
              <a:rPr lang="zh-CN" altLang="en-US" sz="2800" dirty="0"/>
              <a:t>条件随机场</a:t>
            </a:r>
            <a:endParaRPr lang="en-US" altLang="zh-CN" sz="2800" dirty="0"/>
          </a:p>
          <a:p>
            <a:endParaRPr lang="en-US" altLang="zh-CN" sz="2800" dirty="0"/>
          </a:p>
          <a:p>
            <a:r>
              <a:rPr lang="zh-CN" altLang="en-US" sz="2800" dirty="0"/>
              <a:t>学习与推断</a:t>
            </a:r>
            <a:endParaRPr lang="en-US" altLang="zh-CN" sz="2800" dirty="0"/>
          </a:p>
          <a:p>
            <a:pPr lvl="1"/>
            <a:r>
              <a:rPr lang="zh-CN" altLang="en-US" sz="2800" dirty="0"/>
              <a:t>精确</a:t>
            </a:r>
            <a:r>
              <a:rPr lang="zh-CN" altLang="en-US" sz="2800" dirty="0" smtClean="0"/>
              <a:t>推断</a:t>
            </a:r>
            <a:endParaRPr lang="en-US" altLang="zh-CN" sz="2800" dirty="0" smtClean="0"/>
          </a:p>
          <a:p>
            <a:pPr lvl="1"/>
            <a:r>
              <a:rPr lang="zh-CN" altLang="en-US" sz="2800" dirty="0"/>
              <a:t>近似</a:t>
            </a:r>
            <a:r>
              <a:rPr lang="zh-CN" altLang="en-US" sz="2800" dirty="0" smtClean="0"/>
              <a:t>推断</a:t>
            </a:r>
            <a:endParaRPr lang="en-US" altLang="zh-CN" sz="2800" dirty="0" smtClean="0"/>
          </a:p>
          <a:p>
            <a:pPr lvl="2"/>
            <a:r>
              <a:rPr lang="zh-CN" altLang="en-US" sz="2400" dirty="0" smtClean="0"/>
              <a:t>随机化方法</a:t>
            </a:r>
            <a:endParaRPr lang="en-US" altLang="zh-CN" sz="2400" dirty="0" smtClean="0"/>
          </a:p>
          <a:p>
            <a:pPr lvl="2"/>
            <a:r>
              <a:rPr lang="zh-CN" altLang="en-US" sz="2400" dirty="0" smtClean="0"/>
              <a:t>确定性方法</a:t>
            </a:r>
            <a:endParaRPr lang="en-US" altLang="zh-CN" sz="2400" dirty="0" smtClean="0"/>
          </a:p>
          <a:p>
            <a:pPr lvl="1"/>
            <a:endParaRPr lang="en-US" altLang="zh-CN" sz="2800" dirty="0"/>
          </a:p>
          <a:p>
            <a:r>
              <a:rPr lang="zh-CN" altLang="en-US" sz="2800" dirty="0" smtClean="0"/>
              <a:t>实例：话题模型</a:t>
            </a:r>
            <a:endParaRPr lang="zh-CN" altLang="en-US" sz="2800" dirty="0"/>
          </a:p>
        </p:txBody>
      </p:sp>
    </p:spTree>
    <p:extLst>
      <p:ext uri="{BB962C8B-B14F-4D97-AF65-F5344CB8AC3E}">
        <p14:creationId xmlns:p14="http://schemas.microsoft.com/office/powerpoint/2010/main" val="38059419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1980815" y="4225248"/>
            <a:ext cx="4361222" cy="1497877"/>
          </a:xfrm>
          <a:prstGeom prst="rect">
            <a:avLst/>
          </a:prstGeom>
        </p:spPr>
      </p:pic>
      <p:sp>
        <p:nvSpPr>
          <p:cNvPr id="2" name="标题 1"/>
          <p:cNvSpPr>
            <a:spLocks noGrp="1"/>
          </p:cNvSpPr>
          <p:nvPr>
            <p:ph type="title"/>
          </p:nvPr>
        </p:nvSpPr>
        <p:spPr/>
        <p:txBody>
          <a:bodyPr/>
          <a:lstStyle/>
          <a:p>
            <a:r>
              <a:rPr lang="zh-CN" altLang="en-US" dirty="0" smtClean="0"/>
              <a:t>隐马尔可夫模型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60350" y="1158537"/>
                <a:ext cx="8616950" cy="2810880"/>
              </a:xfrm>
            </p:spPr>
            <p:txBody>
              <a:bodyPr/>
              <a:lstStyle/>
              <a:p>
                <a:r>
                  <a:rPr lang="zh-CN" altLang="en-US" dirty="0" smtClean="0"/>
                  <a:t>隐马尔可夫模型（</a:t>
                </a:r>
                <a:r>
                  <a:rPr lang="en-US" altLang="zh-CN" dirty="0" smtClean="0"/>
                  <a:t>Hidden Markov Model</a:t>
                </a:r>
                <a:r>
                  <a:rPr lang="zh-CN" altLang="en-US" dirty="0" smtClean="0"/>
                  <a:t>，</a:t>
                </a:r>
                <a:r>
                  <a:rPr lang="en-US" altLang="zh-CN" dirty="0" smtClean="0"/>
                  <a:t>HMM</a:t>
                </a:r>
                <a:r>
                  <a:rPr lang="zh-CN" altLang="en-US" dirty="0" smtClean="0"/>
                  <a:t>）</a:t>
                </a:r>
                <a:endParaRPr lang="en-US" altLang="zh-CN" dirty="0" smtClean="0"/>
              </a:p>
              <a:p>
                <a:r>
                  <a:rPr lang="zh-CN" altLang="en-US" dirty="0" smtClean="0"/>
                  <a:t>组成</a:t>
                </a:r>
                <a:endParaRPr lang="en-US" altLang="zh-CN" dirty="0" smtClean="0"/>
              </a:p>
              <a:p>
                <a:pPr lvl="1"/>
                <a:r>
                  <a:rPr lang="zh-CN" altLang="en-US" dirty="0" smtClean="0"/>
                  <a:t>状态变量</a:t>
                </a:r>
                <a:r>
                  <a:rPr lang="en-US" altLang="zh-CN" dirty="0" smtClean="0"/>
                  <a:t>: </a:t>
                </a: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𝑛</m:t>
                        </m:r>
                      </m:sub>
                    </m:sSub>
                    <m:r>
                      <a:rPr lang="en-US" altLang="zh-CN" i="1">
                        <a:latin typeface="Cambria Math" panose="02040503050406030204" pitchFamily="18" charset="0"/>
                      </a:rPr>
                      <m:t>}</m:t>
                    </m:r>
                  </m:oMath>
                </a14:m>
                <a:r>
                  <a:rPr lang="zh-CN" altLang="en-US" dirty="0" smtClean="0"/>
                  <a:t>    通常假定是</a:t>
                </a:r>
                <a:r>
                  <a:rPr lang="zh-CN" altLang="en-US" b="1" dirty="0" smtClean="0"/>
                  <a:t>隐藏</a:t>
                </a:r>
                <a:r>
                  <a:rPr lang="zh-CN" altLang="en-US" dirty="0" smtClean="0"/>
                  <a:t>的，不可被观测的</a:t>
                </a:r>
                <a:endParaRPr lang="en-US" altLang="zh-CN" dirty="0" smtClean="0"/>
              </a:p>
              <a:p>
                <a:pPr lvl="2"/>
                <a:r>
                  <a:rPr lang="zh-CN" altLang="en-US" dirty="0" smtClean="0"/>
                  <a:t>取值范围为  ， 通常有</a:t>
                </a:r>
                <a14:m>
                  <m:oMath xmlns:m="http://schemas.openxmlformats.org/officeDocument/2006/math">
                    <m:r>
                      <m:rPr>
                        <m:sty m:val="p"/>
                      </m:rPr>
                      <a:rPr lang="en-US" altLang="zh-CN" i="1" dirty="0">
                        <a:latin typeface="Cambria Math" panose="02040503050406030204" pitchFamily="18" charset="0"/>
                      </a:rPr>
                      <m:t>N</m:t>
                    </m:r>
                  </m:oMath>
                </a14:m>
                <a:r>
                  <a:rPr lang="zh-CN" altLang="en-US" dirty="0" smtClean="0"/>
                  <a:t>个可能取值的离散空间</a:t>
                </a:r>
                <a:endParaRPr lang="en-US" altLang="zh-CN" dirty="0" smtClean="0"/>
              </a:p>
              <a:p>
                <a:pPr marL="783000" lvl="2" indent="0">
                  <a:buNone/>
                </a:pPr>
                <a:endParaRPr lang="en-US" altLang="zh-CN" dirty="0" smtClean="0"/>
              </a:p>
              <a:p>
                <a:pPr lvl="1"/>
                <a:r>
                  <a:rPr lang="zh-CN" altLang="en-US" dirty="0" smtClean="0"/>
                  <a:t>观测变量</a:t>
                </a:r>
                <a:r>
                  <a:rPr lang="en-US" altLang="zh-CN" dirty="0" smtClean="0"/>
                  <a:t>: </a:t>
                </a: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r>
                      <a:rPr lang="en-US" altLang="zh-CN" i="1">
                        <a:latin typeface="Cambria Math" panose="02040503050406030204" pitchFamily="18" charset="0"/>
                      </a:rPr>
                      <m:t>}</m:t>
                    </m:r>
                  </m:oMath>
                </a14:m>
                <a:r>
                  <a:rPr lang="en-US" altLang="zh-CN" dirty="0"/>
                  <a:t> </a:t>
                </a:r>
                <a:r>
                  <a:rPr lang="zh-CN" altLang="en-US" dirty="0" smtClean="0"/>
                  <a:t>   表示第</a:t>
                </a:r>
                <a14:m>
                  <m:oMath xmlns:m="http://schemas.openxmlformats.org/officeDocument/2006/math">
                    <m:r>
                      <a:rPr lang="en-US" altLang="zh-CN" i="1" dirty="0" smtClean="0">
                        <a:latin typeface="Cambria Math" panose="02040503050406030204" pitchFamily="18" charset="0"/>
                      </a:rPr>
                      <m:t>𝑖</m:t>
                    </m:r>
                  </m:oMath>
                </a14:m>
                <a:r>
                  <a:rPr lang="zh-CN" altLang="en-US" dirty="0" smtClean="0"/>
                  <a:t>时刻的观测值集合</a:t>
                </a:r>
                <a:endParaRPr lang="en-US" altLang="zh-CN" dirty="0" smtClean="0"/>
              </a:p>
              <a:p>
                <a:pPr lvl="2"/>
                <a:r>
                  <a:rPr lang="zh-CN" altLang="en-US" dirty="0" smtClean="0"/>
                  <a:t>观测变量可以为离散或连续型，本章中只讨论离散型观测变量，取值范围      为 </a:t>
                </a:r>
                <a14:m>
                  <m:oMath xmlns:m="http://schemas.openxmlformats.org/officeDocument/2006/math">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o</m:t>
                            </m:r>
                          </m:e>
                          <m:sub>
                            <m:r>
                              <a:rPr lang="en-US" altLang="zh-CN" b="0" i="0" dirty="0" smtClean="0">
                                <a:latin typeface="Cambria Math" panose="02040503050406030204" pitchFamily="18" charset="0"/>
                              </a:rPr>
                              <m:t>1</m:t>
                            </m:r>
                          </m:sub>
                        </m:sSub>
                        <m:r>
                          <a:rPr lang="en-US" altLang="zh-CN" b="0" i="0"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o</m:t>
                            </m:r>
                          </m:e>
                          <m:sub>
                            <m:r>
                              <a:rPr lang="en-US" altLang="zh-CN" b="0" i="0" dirty="0" smtClean="0">
                                <a:latin typeface="Cambria Math" panose="02040503050406030204" pitchFamily="18" charset="0"/>
                              </a:rPr>
                              <m:t>2</m:t>
                            </m:r>
                          </m:sub>
                        </m:sSub>
                        <m:r>
                          <a:rPr lang="en-US" altLang="zh-CN" b="0" i="0" dirty="0" smtClean="0">
                            <a:latin typeface="Cambria Math" panose="02040503050406030204" pitchFamily="18" charset="0"/>
                          </a:rPr>
                          <m:t>, …, </m:t>
                        </m:r>
                        <m:sSub>
                          <m:sSubPr>
                            <m:ctrlPr>
                              <a:rPr lang="en-US" altLang="zh-CN" b="0"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o</m:t>
                            </m:r>
                          </m:e>
                          <m:sub>
                            <m:r>
                              <m:rPr>
                                <m:sty m:val="p"/>
                              </m:rPr>
                              <a:rPr lang="en-US" altLang="zh-CN" b="0" i="0" dirty="0" smtClean="0">
                                <a:latin typeface="Cambria Math" panose="02040503050406030204" pitchFamily="18" charset="0"/>
                              </a:rPr>
                              <m:t>M</m:t>
                            </m:r>
                          </m:sub>
                        </m:sSub>
                      </m:e>
                    </m:d>
                  </m:oMath>
                </a14:m>
                <a:endParaRPr lang="en-US" altLang="zh-CN" dirty="0" smtClean="0"/>
              </a:p>
              <a:p>
                <a:pPr lvl="1"/>
                <a:endParaRPr lang="en-US" altLang="zh-CN" dirty="0" smtClean="0"/>
              </a:p>
              <a:p>
                <a:pPr lvl="1"/>
                <a:endParaRPr lang="en-US" altLang="zh-CN"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60350" y="1158537"/>
                <a:ext cx="8616950" cy="2810880"/>
              </a:xfrm>
              <a:blipFill rotWithShape="0">
                <a:blip r:embed="rId4"/>
                <a:stretch>
                  <a:fillRect l="-778" t="-2820"/>
                </a:stretch>
              </a:blipFill>
            </p:spPr>
            <p:txBody>
              <a:bodyPr/>
              <a:lstStyle/>
              <a:p>
                <a:r>
                  <a:rPr lang="zh-CN" altLang="en-US">
                    <a:noFill/>
                  </a:rPr>
                  <a:t> </a:t>
                </a:r>
              </a:p>
            </p:txBody>
          </p:sp>
        </mc:Fallback>
      </mc:AlternateContent>
      <p:sp>
        <p:nvSpPr>
          <p:cNvPr id="5" name="矩形 4"/>
          <p:cNvSpPr/>
          <p:nvPr/>
        </p:nvSpPr>
        <p:spPr>
          <a:xfrm>
            <a:off x="1756113" y="4166279"/>
            <a:ext cx="4909474" cy="69448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756112" y="5057623"/>
            <a:ext cx="4909474" cy="69448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993739" y="1958363"/>
            <a:ext cx="6981860" cy="35331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993739" y="2908984"/>
            <a:ext cx="6981860" cy="33779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3967549955"/>
              </p:ext>
            </p:extLst>
          </p:nvPr>
        </p:nvGraphicFramePr>
        <p:xfrm>
          <a:off x="2668300" y="2300750"/>
          <a:ext cx="237131" cy="348721"/>
        </p:xfrm>
        <a:graphic>
          <a:graphicData uri="http://schemas.openxmlformats.org/presentationml/2006/ole">
            <mc:AlternateContent xmlns:mc="http://schemas.openxmlformats.org/markup-compatibility/2006">
              <mc:Choice xmlns:v="urn:schemas-microsoft-com:vml" Requires="v">
                <p:oleObj spid="_x0000_s4365" name="Formula" r:id="rId5" imgW="108000" imgH="158400" progId="Equation.Ribbit">
                  <p:embed/>
                </p:oleObj>
              </mc:Choice>
              <mc:Fallback>
                <p:oleObj name="Formula" r:id="rId5" imgW="108000" imgH="158400" progId="Equation.Ribbit">
                  <p:embed/>
                  <p:pic>
                    <p:nvPicPr>
                      <p:cNvPr id="0" name=""/>
                      <p:cNvPicPr/>
                      <p:nvPr/>
                    </p:nvPicPr>
                    <p:blipFill>
                      <a:blip r:embed="rId6"/>
                      <a:stretch>
                        <a:fillRect/>
                      </a:stretch>
                    </p:blipFill>
                    <p:spPr>
                      <a:xfrm>
                        <a:off x="2668300" y="2300750"/>
                        <a:ext cx="237131" cy="348721"/>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175536007"/>
              </p:ext>
            </p:extLst>
          </p:nvPr>
        </p:nvGraphicFramePr>
        <p:xfrm>
          <a:off x="1852613" y="3497263"/>
          <a:ext cx="257175" cy="349250"/>
        </p:xfrm>
        <a:graphic>
          <a:graphicData uri="http://schemas.openxmlformats.org/presentationml/2006/ole">
            <mc:AlternateContent xmlns:mc="http://schemas.openxmlformats.org/markup-compatibility/2006">
              <mc:Choice xmlns:v="urn:schemas-microsoft-com:vml" Requires="v">
                <p:oleObj spid="_x0000_s4366" name="Formula" r:id="rId7" imgW="117720" imgH="158040" progId="Equation.Ribbit">
                  <p:embed/>
                </p:oleObj>
              </mc:Choice>
              <mc:Fallback>
                <p:oleObj name="Formula" r:id="rId7" imgW="117720" imgH="158040" progId="Equation.Ribbit">
                  <p:embed/>
                  <p:pic>
                    <p:nvPicPr>
                      <p:cNvPr id="0" name=""/>
                      <p:cNvPicPr/>
                      <p:nvPr/>
                    </p:nvPicPr>
                    <p:blipFill>
                      <a:blip r:embed="rId8"/>
                      <a:stretch>
                        <a:fillRect/>
                      </a:stretch>
                    </p:blipFill>
                    <p:spPr>
                      <a:xfrm>
                        <a:off x="1852613" y="3497263"/>
                        <a:ext cx="257175" cy="349250"/>
                      </a:xfrm>
                      <a:prstGeom prst="rect">
                        <a:avLst/>
                      </a:prstGeom>
                    </p:spPr>
                  </p:pic>
                </p:oleObj>
              </mc:Fallback>
            </mc:AlternateContent>
          </a:graphicData>
        </a:graphic>
      </p:graphicFrame>
    </p:spTree>
    <p:extLst>
      <p:ext uri="{BB962C8B-B14F-4D97-AF65-F5344CB8AC3E}">
        <p14:creationId xmlns:p14="http://schemas.microsoft.com/office/powerpoint/2010/main" val="240487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circle(in)">
                                      <p:cBhvr>
                                        <p:cTn id="15" dur="500"/>
                                        <p:tgtEl>
                                          <p:spTgt spid="31"/>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circle(in)">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30"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隐马尔可夫模型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隐马尔可夫模型（</a:t>
                </a:r>
                <a:r>
                  <a:rPr lang="en-US" altLang="zh-CN" dirty="0" smtClean="0"/>
                  <a:t>Hidden Markov Model</a:t>
                </a:r>
                <a:r>
                  <a:rPr lang="zh-CN" altLang="en-US" dirty="0" smtClean="0"/>
                  <a:t>）</a:t>
                </a:r>
                <a:endParaRPr lang="en-US" altLang="zh-CN" b="0" i="1" dirty="0" smtClean="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𝑡</m:t>
                    </m:r>
                    <m:r>
                      <a:rPr lang="zh-CN" altLang="en-US" i="1">
                        <a:latin typeface="Cambria Math" panose="02040503050406030204" pitchFamily="18" charset="0"/>
                      </a:rPr>
                      <m:t>时刻</m:t>
                    </m:r>
                  </m:oMath>
                </a14:m>
                <a:r>
                  <a:rPr lang="zh-CN" altLang="en-US" dirty="0" smtClean="0"/>
                  <a:t>的状态</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b="0" i="1" dirty="0" smtClean="0">
                            <a:latin typeface="Cambria Math" panose="02040503050406030204" pitchFamily="18" charset="0"/>
                          </a:rPr>
                          <m:t>𝑡</m:t>
                        </m:r>
                      </m:sub>
                    </m:sSub>
                  </m:oMath>
                </a14:m>
                <a:r>
                  <a:rPr lang="zh-CN" altLang="en-US" dirty="0" smtClean="0"/>
                  <a:t>仅依赖于</a:t>
                </a:r>
                <a14:m>
                  <m:oMath xmlns:m="http://schemas.openxmlformats.org/officeDocument/2006/math">
                    <m:r>
                      <a:rPr lang="en-US" altLang="zh-CN" i="1" dirty="0" smtClean="0">
                        <a:latin typeface="Cambria Math" panose="02040503050406030204" pitchFamily="18" charset="0"/>
                      </a:rPr>
                      <m:t>𝑡</m:t>
                    </m:r>
                    <m:r>
                      <a:rPr lang="en-US" altLang="zh-CN" i="1" dirty="0" smtClean="0">
                        <a:latin typeface="Cambria Math" panose="02040503050406030204" pitchFamily="18" charset="0"/>
                      </a:rPr>
                      <m:t>−1</m:t>
                    </m:r>
                  </m:oMath>
                </a14:m>
                <a:r>
                  <a:rPr lang="zh-CN" altLang="en-US" dirty="0" smtClean="0"/>
                  <a:t>时刻状态</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a14:m>
                <a:r>
                  <a:rPr lang="zh-CN" altLang="en-US" dirty="0" smtClean="0"/>
                  <a:t>，与其余</a:t>
                </a:r>
                <a14:m>
                  <m:oMath xmlns:m="http://schemas.openxmlformats.org/officeDocument/2006/math">
                    <m:r>
                      <m:rPr>
                        <m:sty m:val="p"/>
                      </m:rPr>
                      <a:rPr lang="en-US" altLang="zh-CN" i="1" dirty="0">
                        <a:latin typeface="Cambria Math" panose="02040503050406030204" pitchFamily="18" charset="0"/>
                      </a:rPr>
                      <m:t>n</m:t>
                    </m:r>
                    <m:r>
                      <a:rPr lang="en-US" altLang="zh-CN" i="1" dirty="0">
                        <a:latin typeface="Cambria Math" panose="02040503050406030204" pitchFamily="18" charset="0"/>
                      </a:rPr>
                      <m:t>−2</m:t>
                    </m:r>
                  </m:oMath>
                </a14:m>
                <a:r>
                  <a:rPr lang="zh-CN" altLang="en-US" dirty="0" smtClean="0"/>
                  <a:t>个状态无关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778" t="-1607" r="-212"/>
                </a:stretch>
              </a:blipFill>
            </p:spPr>
            <p:txBody>
              <a:bodyPr/>
              <a:lstStyle/>
              <a:p>
                <a:r>
                  <a:rPr lang="zh-CN" altLang="en-US">
                    <a:noFill/>
                  </a:rPr>
                  <a:t> </a:t>
                </a:r>
              </a:p>
            </p:txBody>
          </p:sp>
        </mc:Fallback>
      </mc:AlternateContent>
      <p:sp>
        <p:nvSpPr>
          <p:cNvPr id="36" name="文本框 35"/>
          <p:cNvSpPr txBox="1"/>
          <p:nvPr/>
        </p:nvSpPr>
        <p:spPr>
          <a:xfrm>
            <a:off x="7230123" y="5019370"/>
            <a:ext cx="1647178" cy="523220"/>
          </a:xfrm>
          <a:prstGeom prst="rect">
            <a:avLst/>
          </a:prstGeom>
          <a:ln w="38100">
            <a:solidFill>
              <a:srgbClr val="C0000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2800" dirty="0">
                <a:solidFill>
                  <a:srgbClr val="C00000"/>
                </a:solidFill>
              </a:rPr>
              <a:t>联合概率</a:t>
            </a:r>
          </a:p>
        </p:txBody>
      </p:sp>
      <p:cxnSp>
        <p:nvCxnSpPr>
          <p:cNvPr id="16" name="曲线连接符 15"/>
          <p:cNvCxnSpPr/>
          <p:nvPr/>
        </p:nvCxnSpPr>
        <p:spPr>
          <a:xfrm rot="16200000" flipV="1">
            <a:off x="6568305" y="4570617"/>
            <a:ext cx="759784" cy="563851"/>
          </a:xfrm>
          <a:prstGeom prst="curved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3"/>
          <p:cNvSpPr>
            <a:spLocks noChangeArrowheads="1"/>
          </p:cNvSpPr>
          <p:nvPr/>
        </p:nvSpPr>
        <p:spPr bwMode="auto">
          <a:xfrm>
            <a:off x="577176" y="2494414"/>
            <a:ext cx="8360053" cy="926068"/>
          </a:xfrm>
          <a:prstGeom prst="rect">
            <a:avLst/>
          </a:prstGeom>
          <a:ln w="38100"/>
          <a:extLst/>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nSpc>
                <a:spcPts val="3200"/>
              </a:lnSpc>
              <a:buNone/>
            </a:pPr>
            <a:r>
              <a:rPr lang="zh-CN" altLang="en-US" sz="2200" b="1" dirty="0" smtClean="0">
                <a:solidFill>
                  <a:srgbClr val="C30D23"/>
                </a:solidFill>
                <a:latin typeface="幼圆" panose="02010509060101010101" pitchFamily="49" charset="-122"/>
                <a:ea typeface="幼圆" panose="02010509060101010101" pitchFamily="49" charset="-122"/>
              </a:rPr>
              <a:t>马尔可夫链：</a:t>
            </a:r>
            <a:endParaRPr lang="en-US" altLang="zh-CN" sz="2200" b="1" dirty="0" smtClean="0">
              <a:solidFill>
                <a:srgbClr val="C30D23"/>
              </a:solidFill>
              <a:latin typeface="幼圆" panose="02010509060101010101" pitchFamily="49" charset="-122"/>
              <a:ea typeface="幼圆" panose="02010509060101010101" pitchFamily="49" charset="-122"/>
            </a:endParaRPr>
          </a:p>
          <a:p>
            <a:pPr marL="0" indent="0">
              <a:lnSpc>
                <a:spcPts val="3200"/>
              </a:lnSpc>
              <a:buNone/>
            </a:pPr>
            <a:r>
              <a:rPr lang="zh-CN" altLang="en-US" sz="2200" b="1" dirty="0" smtClean="0">
                <a:latin typeface="幼圆" panose="02010509060101010101" pitchFamily="49" charset="-122"/>
                <a:ea typeface="幼圆" panose="02010509060101010101" pitchFamily="49" charset="-122"/>
              </a:rPr>
              <a:t>系统下一时刻状态仅由当前状态决定，不依赖于以往的任何状态</a:t>
            </a:r>
            <a:endParaRPr lang="zh-CN" altLang="en-US" sz="2400" dirty="0"/>
          </a:p>
        </p:txBody>
      </p:sp>
      <p:pic>
        <p:nvPicPr>
          <p:cNvPr id="18" name="图片 17"/>
          <p:cNvPicPr>
            <a:picLocks noChangeAspect="1"/>
          </p:cNvPicPr>
          <p:nvPr/>
        </p:nvPicPr>
        <p:blipFill>
          <a:blip r:embed="rId4"/>
          <a:stretch>
            <a:fillRect/>
          </a:stretch>
        </p:blipFill>
        <p:spPr>
          <a:xfrm>
            <a:off x="2023089" y="4655758"/>
            <a:ext cx="4361222" cy="1497877"/>
          </a:xfrm>
          <a:prstGeom prst="rect">
            <a:avLst/>
          </a:prstGeom>
        </p:spPr>
      </p:pic>
      <p:graphicFrame>
        <p:nvGraphicFramePr>
          <p:cNvPr id="4" name="对象 3"/>
          <p:cNvGraphicFramePr>
            <a:graphicFrameLocks noChangeAspect="1"/>
          </p:cNvGraphicFramePr>
          <p:nvPr>
            <p:extLst>
              <p:ext uri="{D42A27DB-BD31-4B8C-83A1-F6EECF244321}">
                <p14:modId xmlns:p14="http://schemas.microsoft.com/office/powerpoint/2010/main" val="2048700157"/>
              </p:ext>
            </p:extLst>
          </p:nvPr>
        </p:nvGraphicFramePr>
        <p:xfrm>
          <a:off x="576263" y="3578225"/>
          <a:ext cx="8266112" cy="895350"/>
        </p:xfrm>
        <a:graphic>
          <a:graphicData uri="http://schemas.openxmlformats.org/presentationml/2006/ole">
            <mc:AlternateContent xmlns:mc="http://schemas.openxmlformats.org/markup-compatibility/2006">
              <mc:Choice xmlns:v="urn:schemas-microsoft-com:vml" Requires="v">
                <p:oleObj spid="_x0000_s12358" name="Formula" r:id="rId5" imgW="4039920" imgH="438480" progId="Equation.Ribbit">
                  <p:embed/>
                </p:oleObj>
              </mc:Choice>
              <mc:Fallback>
                <p:oleObj name="Formula" r:id="rId5" imgW="4039920" imgH="438480" progId="Equation.Ribbit">
                  <p:embed/>
                  <p:pic>
                    <p:nvPicPr>
                      <p:cNvPr id="0" name=""/>
                      <p:cNvPicPr/>
                      <p:nvPr/>
                    </p:nvPicPr>
                    <p:blipFill>
                      <a:blip r:embed="rId6"/>
                      <a:stretch>
                        <a:fillRect/>
                      </a:stretch>
                    </p:blipFill>
                    <p:spPr>
                      <a:xfrm>
                        <a:off x="576263" y="3578225"/>
                        <a:ext cx="8266112" cy="895350"/>
                      </a:xfrm>
                      <a:prstGeom prst="rect">
                        <a:avLst/>
                      </a:prstGeom>
                      <a:ln w="28575">
                        <a:solidFill>
                          <a:schemeClr val="accent2"/>
                        </a:solidFill>
                      </a:ln>
                    </p:spPr>
                  </p:pic>
                </p:oleObj>
              </mc:Fallback>
            </mc:AlternateContent>
          </a:graphicData>
        </a:graphic>
      </p:graphicFrame>
    </p:spTree>
    <p:extLst>
      <p:ext uri="{BB962C8B-B14F-4D97-AF65-F5344CB8AC3E}">
        <p14:creationId xmlns:p14="http://schemas.microsoft.com/office/powerpoint/2010/main" val="13875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par>
                                <p:cTn id="16" presetID="14" presetClass="entr" presetSubtype="1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randombar(horizontal)">
                                      <p:cBhvr>
                                        <p:cTn id="18" dur="500"/>
                                        <p:tgtEl>
                                          <p:spTgt spid="16"/>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randombar(horizontal)">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5" grpId="0" animBg="1"/>
    </p:bldLst>
  </p:timing>
</p:sld>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_xmlsignatures/_rels/origin.sigs.rels><?xml version="1.0" encoding="UTF-8" standalone="yes"?>
<Relationships xmlns="http://schemas.openxmlformats.org/package/2006/relationships"><Relationship Id="rId1" Type="http://schemas.openxmlformats.org/package/2006/relationships/digital-signature/signature" Target="sig1.xml"/></Relationships>
</file>

<file path=_xmlsignatures/sig1.xml><?xml version="1.0" encoding="utf-8"?>
<Signature xmlns="http://www.w3.org/2000/09/xmldsig#" Id="idPackageSignature">
  <SignedInfo>
    <CanonicalizationMethod Algorithm="http://www.w3.org/TR/2001/REC-xml-c14n-20010315"/>
    <SignatureMethod Algorithm="http://www.w3.org/2000/09/xmldsig#rsa-sha1"/>
    <Reference Type="http://www.w3.org/2000/09/xmldsig#Object" URI="#idPackageObject">
      <DigestMethod Algorithm="http://www.w3.org/2000/09/xmldsig#sha1"/>
      <DigestValue>6J1YOEGDCcRBgwVcD3OGNSS6QvU=</DigestValue>
    </Reference>
    <Reference Type="http://www.w3.org/2000/09/xmldsig#Object" URI="#idOfficeObject">
      <DigestMethod Algorithm="http://www.w3.org/2000/09/xmldsig#sha1"/>
      <DigestValue>fiYGb59T1LeC23mkbTSEnuj9PT0=</DigestValue>
    </Reference>
    <Reference Type="http://uri.etsi.org/01903#SignedProperties" URI="#idSignedProperties">
      <Transforms>
        <Transform Algorithm="http://www.w3.org/TR/2001/REC-xml-c14n-20010315"/>
      </Transforms>
      <DigestMethod Algorithm="http://www.w3.org/2000/09/xmldsig#sha1"/>
      <DigestValue>6wG28rRdKG9l1nRwdd7nF8kIglc=</DigestValue>
    </Reference>
  </SignedInfo>
  <SignatureValue>KABWHBMs8i6lDdKSWcJ6P4okwHM1YD8IkvVmODBigQWd9cg/NvI2mvRbvFxIhF1/CLj7LyA6vyaN
lyKZX52L6tmsx6SQsALk4k5XR+ViK8SLqHHW46bDJ4DaXVSI+e+ml2sAbTRbIRKrXLQZp/G2YLYa
W33JVh6qUhgHXYb1amY=</SignatureValue>
  <KeyInfo>
    <X509Data>
      <X509Certificate>MIIEgDCCA2igAwIBAgIUWp4ugJlq/+MImQNkOn7ERBX7B1cwDQYJKoZIhvcNAQEFBQAwTzEbMBkGA1UEAwwSSkQuQ09NIEVuZCBVc2VyIENBMR8wHQYDVQQLDBZKRC5DT00gU2VjdXJpdHkgQ2VudGVyMQ8wDQYDVQQKDAZKRC5DT00wHhcNMTYwMzE3MTAxODQwWhcNMTcwMzE3MTAxODQwWjB7MSkwJwYDVQQDDCA3ZDY5ZjI2NzU2N2YxYWE5NDQ0ZWVjMzNmNmNiYmRhMjEaMBgGCSqGSIb3DQEJARYLY2VydEBqZC5jb20xEjAQBgNVBAsMCXNvY2tldF9PVTERMA8GA1UECgwIc29ja2V0X08xCzAJBgNVBAYTAkNOMIGfMA0GCSqGSIb3DQEBAQUAA4GNADCBiQKBgQCc6XE3poIOzhiVX27J9lGfr8F0jINH+szpjK0tHoBNBb7LIq56kc7HoVJFg8impNuw6FL/Wzm3hGlG95HS8pH7Tta96QnFPIKn7gXvfjpzXnbFCIrot/eStd7BeJR4W7q7wRhJq99Ts0ychuvQP68QpIjPe87m81jUVbUXxfqz+QIDAQABo4IBqjCCAaYwCQYDVR0TBAIwADAOBgNVHQ8BAf8EBAMCBsAwFgYDVR0lAQH/BAwwCgYIKwYBBQUHAwIwgYoGCCsGAQUFBwEBBH4wfDB6BggrBgEFBQcwAoZuaHR0cDovL1lvdXJfU2VydmVyX05hbWU6UG9ydC9Ub3BDQS91c2VyRW5yb2xsL2NhQ2VydD9jZXJ0U2VyaWFsTnVtYmVyPTUxRjM0RTcwOUFEQkQwNTkxRUUxNkRENTg3MkQyOEFFNUUwOTYwQjYwUQYDVR0uBEowSDBGoESgQoZAUG9ydC9wdWJsaWMvaXRydXNjcmw/Q0E9NTFGMzRFNzA5QURCRDA1OTFFRTE2REQ1ODcyRDI4QUU1RTA5NjBCNjBRBgNVHR8ESjBIMEagRKBChkBQb3J0L3B1YmxpYy9pdHJ1c2NybD9DQT01MUYzNEU3MDlBREJEMDU5MUVFMTZERDU4NzJEMjhBRTVFMDk2MEI2MB8GA1UdIwQYMBaAFGnErCCWJ5MxubBzxwWfuvBYT0VRMB0GA1UdDgQWBBTUxdvS0c8rHaMkJDmka32/zbXikzANBgkqhkiG9w0BAQUFAAOCAQEAP7zvKqNDanQ7gBb3aSB9VFo3yGNzMQ+RZdgSB8H8tfCvA/lMteonncfmT2OGbNSoKye5byqqr7bkAc125s5sRD7Fe1yaYQEYoyjGR7EvOxa5n6UdEAGen/dDNP5aBlx9vQppyg31VmZfoZ546TFbP1kRGhgqw/4MFwKqHRcqwnpQhPFSiruRq6C3FGpcnRnIVxpdZYUeK23uobv52eBILuIL3VDPaOduZdaXU+yVjXT0a+eAIcfzMz/OeiPsDWuxZwMH8JGNRvh5WQ5sJ/FsiLh0aSFeheY3/857Z/dciQ5qV50BqfU28aJoNHeTPujP0uOtqUKVO4fmKLGLl1fd6g==</X509Certificate>
    </X509Data>
  </KeyInfo>
  <Object Id="idPackageObject">
    <Manifest>
      <Reference URI="/_rels/.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zU3xVjYU7a1ax8o9OQBgdxm5bvU=</DigestValue>
      </Reference>
      <Reference URI="/ppt/_rels/presentation.xml.rels?ContentType=application/vnd.openxmlformats-package.relationships+xml">
        <Transforms>
          <Transform Algorithm="http://schemas.openxmlformats.org/package/2006/RelationshipTransform">
            <mdssi:RelationshipReference xmlns:mdssi="http://schemas.openxmlformats.org/package/2006/digital-signature" SourceId="rId42"/>
            <mdssi:RelationshipReference xmlns:mdssi="http://schemas.openxmlformats.org/package/2006/digital-signature" SourceId="rId47"/>
            <mdssi:RelationshipReference xmlns:mdssi="http://schemas.openxmlformats.org/package/2006/digital-signature" SourceId="rId50"/>
            <mdssi:RelationshipReference xmlns:mdssi="http://schemas.openxmlformats.org/package/2006/digital-signature" SourceId="rId55"/>
            <mdssi:RelationshipReference xmlns:mdssi="http://schemas.openxmlformats.org/package/2006/digital-signature" SourceId="rId6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6"/>
            <mdssi:RelationshipReference xmlns:mdssi="http://schemas.openxmlformats.org/package/2006/digital-signature" SourceId="rId20"/>
            <mdssi:RelationshipReference xmlns:mdssi="http://schemas.openxmlformats.org/package/2006/digital-signature" SourceId="rId29"/>
            <mdssi:RelationshipReference xmlns:mdssi="http://schemas.openxmlformats.org/package/2006/digital-signature" SourceId="rId41"/>
            <mdssi:RelationshipReference xmlns:mdssi="http://schemas.openxmlformats.org/package/2006/digital-signature" SourceId="rId54"/>
            <mdssi:RelationshipReference xmlns:mdssi="http://schemas.openxmlformats.org/package/2006/digital-signature" SourceId="rId6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24"/>
            <mdssi:RelationshipReference xmlns:mdssi="http://schemas.openxmlformats.org/package/2006/digital-signature" SourceId="rId32"/>
            <mdssi:RelationshipReference xmlns:mdssi="http://schemas.openxmlformats.org/package/2006/digital-signature" SourceId="rId37"/>
            <mdssi:RelationshipReference xmlns:mdssi="http://schemas.openxmlformats.org/package/2006/digital-signature" SourceId="rId40"/>
            <mdssi:RelationshipReference xmlns:mdssi="http://schemas.openxmlformats.org/package/2006/digital-signature" SourceId="rId45"/>
            <mdssi:RelationshipReference xmlns:mdssi="http://schemas.openxmlformats.org/package/2006/digital-signature" SourceId="rId53"/>
            <mdssi:RelationshipReference xmlns:mdssi="http://schemas.openxmlformats.org/package/2006/digital-signature" SourceId="rId58"/>
            <mdssi:RelationshipReference xmlns:mdssi="http://schemas.openxmlformats.org/package/2006/digital-signature" SourceId="rId5"/>
            <mdssi:RelationshipReference xmlns:mdssi="http://schemas.openxmlformats.org/package/2006/digital-signature" SourceId="rId15"/>
            <mdssi:RelationshipReference xmlns:mdssi="http://schemas.openxmlformats.org/package/2006/digital-signature" SourceId="rId23"/>
            <mdssi:RelationshipReference xmlns:mdssi="http://schemas.openxmlformats.org/package/2006/digital-signature" SourceId="rId28"/>
            <mdssi:RelationshipReference xmlns:mdssi="http://schemas.openxmlformats.org/package/2006/digital-signature" SourceId="rId36"/>
            <mdssi:RelationshipReference xmlns:mdssi="http://schemas.openxmlformats.org/package/2006/digital-signature" SourceId="rId49"/>
            <mdssi:RelationshipReference xmlns:mdssi="http://schemas.openxmlformats.org/package/2006/digital-signature" SourceId="rId57"/>
            <mdssi:RelationshipReference xmlns:mdssi="http://schemas.openxmlformats.org/package/2006/digital-signature" SourceId="rId61"/>
            <mdssi:RelationshipReference xmlns:mdssi="http://schemas.openxmlformats.org/package/2006/digital-signature" SourceId="rId10"/>
            <mdssi:RelationshipReference xmlns:mdssi="http://schemas.openxmlformats.org/package/2006/digital-signature" SourceId="rId19"/>
            <mdssi:RelationshipReference xmlns:mdssi="http://schemas.openxmlformats.org/package/2006/digital-signature" SourceId="rId31"/>
            <mdssi:RelationshipReference xmlns:mdssi="http://schemas.openxmlformats.org/package/2006/digital-signature" SourceId="rId44"/>
            <mdssi:RelationshipReference xmlns:mdssi="http://schemas.openxmlformats.org/package/2006/digital-signature" SourceId="rId52"/>
            <mdssi:RelationshipReference xmlns:mdssi="http://schemas.openxmlformats.org/package/2006/digital-signature" SourceId="rId60"/>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14"/>
            <mdssi:RelationshipReference xmlns:mdssi="http://schemas.openxmlformats.org/package/2006/digital-signature" SourceId="rId22"/>
            <mdssi:RelationshipReference xmlns:mdssi="http://schemas.openxmlformats.org/package/2006/digital-signature" SourceId="rId27"/>
            <mdssi:RelationshipReference xmlns:mdssi="http://schemas.openxmlformats.org/package/2006/digital-signature" SourceId="rId30"/>
            <mdssi:RelationshipReference xmlns:mdssi="http://schemas.openxmlformats.org/package/2006/digital-signature" SourceId="rId35"/>
            <mdssi:RelationshipReference xmlns:mdssi="http://schemas.openxmlformats.org/package/2006/digital-signature" SourceId="rId43"/>
            <mdssi:RelationshipReference xmlns:mdssi="http://schemas.openxmlformats.org/package/2006/digital-signature" SourceId="rId48"/>
            <mdssi:RelationshipReference xmlns:mdssi="http://schemas.openxmlformats.org/package/2006/digital-signature" SourceId="rId56"/>
            <mdssi:RelationshipReference xmlns:mdssi="http://schemas.openxmlformats.org/package/2006/digital-signature" SourceId="rId8"/>
            <mdssi:RelationshipReference xmlns:mdssi="http://schemas.openxmlformats.org/package/2006/digital-signature" SourceId="rId51"/>
            <mdssi:RelationshipReference xmlns:mdssi="http://schemas.openxmlformats.org/package/2006/digital-signature" SourceId="rId3"/>
            <mdssi:RelationshipReference xmlns:mdssi="http://schemas.openxmlformats.org/package/2006/digital-signature" SourceId="rId12"/>
            <mdssi:RelationshipReference xmlns:mdssi="http://schemas.openxmlformats.org/package/2006/digital-signature" SourceId="rId17"/>
            <mdssi:RelationshipReference xmlns:mdssi="http://schemas.openxmlformats.org/package/2006/digital-signature" SourceId="rId25"/>
            <mdssi:RelationshipReference xmlns:mdssi="http://schemas.openxmlformats.org/package/2006/digital-signature" SourceId="rId33"/>
            <mdssi:RelationshipReference xmlns:mdssi="http://schemas.openxmlformats.org/package/2006/digital-signature" SourceId="rId38"/>
            <mdssi:RelationshipReference xmlns:mdssi="http://schemas.openxmlformats.org/package/2006/digital-signature" SourceId="rId46"/>
            <mdssi:RelationshipReference xmlns:mdssi="http://schemas.openxmlformats.org/package/2006/digital-signature" SourceId="rId59"/>
            <mdssi:RelationshipReference xmlns:mdssi="http://schemas.openxmlformats.org/package/2006/digital-signature" SourceId="rId13"/>
            <mdssi:RelationshipReference xmlns:mdssi="http://schemas.openxmlformats.org/package/2006/digital-signature" SourceId="rId18"/>
            <mdssi:RelationshipReference xmlns:mdssi="http://schemas.openxmlformats.org/package/2006/digital-signature" SourceId="rId26"/>
            <mdssi:RelationshipReference xmlns:mdssi="http://schemas.openxmlformats.org/package/2006/digital-signature" SourceId="rId39"/>
            <mdssi:RelationshipReference xmlns:mdssi="http://schemas.openxmlformats.org/package/2006/digital-signature" SourceId="rId21"/>
            <mdssi:RelationshipReference xmlns:mdssi="http://schemas.openxmlformats.org/package/2006/digital-signature" SourceId="rId34"/>
          </Transform>
          <Transform Algorithm="http://www.w3.org/TR/2001/REC-xml-c14n-20010315"/>
        </Transforms>
        <DigestMethod Algorithm="http://www.w3.org/2000/09/xmldsig#sha1"/>
        <DigestValue>k2bsQfSxfqfCKbvZqRDIHkeqGyI=</DigestValue>
      </Reference>
      <Reference URI="/ppt/drawings/_rels/vmlDrawing1.v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0/09/xmldsig#sha1"/>
        <DigestValue>TpqHuCdHjYxafOQZKzSZOfKpJ0Y=</DigestValue>
      </Reference>
      <Reference URI="/ppt/drawings/_rels/vmlDrawing10.v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ksfrjlV9f+Tm0Htp7D7+OHKZxug=</DigestValue>
      </Reference>
      <Reference URI="/ppt/drawings/_rels/vmlDrawing11.vml.rels?ContentType=application/vnd.openxmlformats-package.relationships+xml">
        <Transforms>
          <Transform Algorithm="http://schemas.openxmlformats.org/package/2006/RelationshipTransform">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M1okQAGhFo2hokoNY4Hvr8Zpa4A=</DigestValue>
      </Reference>
      <Reference URI="/ppt/drawings/_rels/vmlDrawing12.v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oD/k61/+91YR5qGjbZUc44anHWE=</DigestValue>
      </Reference>
      <Reference URI="/ppt/drawings/_rels/vmlDrawing13.v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zV7cKBAZNLA7f2QNACdt1eEBMAU=</DigestValue>
      </Reference>
      <Reference URI="/ppt/drawings/_rels/vmlDrawing14.v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0LrO6qrKKEo/3sXqYWwHa+NPxWU=</DigestValue>
      </Reference>
      <Reference URI="/ppt/drawings/_rels/vmlDrawing15.v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4T4GE9dXGRwoD9P3EZ0Xkfg775Y=</DigestValue>
      </Reference>
      <Reference URI="/ppt/drawings/_rels/vmlDrawing16.v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MH+EnQbRhRKsVTmCY3N39Z79Nok=</DigestValue>
      </Reference>
      <Reference URI="/ppt/drawings/_rels/vmlDrawing17.v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3"/>
          </Transform>
          <Transform Algorithm="http://www.w3.org/TR/2001/REC-xml-c14n-20010315"/>
        </Transforms>
        <DigestMethod Algorithm="http://www.w3.org/2000/09/xmldsig#sha1"/>
        <DigestValue>KfmhET9m2c3yZNCs7Cdk+Fn0Tvk=</DigestValue>
      </Reference>
      <Reference URI="/ppt/drawings/_rels/vmlDrawing18.v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Transform>
          <Transform Algorithm="http://www.w3.org/TR/2001/REC-xml-c14n-20010315"/>
        </Transforms>
        <DigestMethod Algorithm="http://www.w3.org/2000/09/xmldsig#sha1"/>
        <DigestValue>aME4j9kNA6RHCnB5iemy9VVUccg=</DigestValue>
      </Reference>
      <Reference URI="/ppt/drawings/_rels/vmlDrawing19.v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1RU1n7l3HTkYNWQ6VITJdY8sHog=</DigestValue>
      </Reference>
      <Reference URI="/ppt/drawings/_rels/vmlDrawing2.v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EXsLw1SOobNz6vUfXUwpldTuC6M=</DigestValue>
      </Reference>
      <Reference URI="/ppt/drawings/_rels/vmlDrawing20.v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4Juky3Td8xsiTnHTtSTDYQWBpn8=</DigestValue>
      </Reference>
      <Reference URI="/ppt/drawings/_rels/vmlDrawing21.v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YicyQgTGMTwzz1GMc4kf9ZBntPg=</DigestValue>
      </Reference>
      <Reference URI="/ppt/drawings/_rels/vmlDrawing22.v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EQQiYZkK2ShViOQdZrp7fydMWW0=</DigestValue>
      </Reference>
      <Reference URI="/ppt/drawings/_rels/vmlDrawing23.v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NZ6DTemRqUJf7jPuupWXPU9Jedc=</DigestValue>
      </Reference>
      <Reference URI="/ppt/drawings/_rels/vmlDrawing24.v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Xvj4975OJp8NWpb78Rf7YUiGQ2I=</DigestValue>
      </Reference>
      <Reference URI="/ppt/drawings/_rels/vmlDrawing25.v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ABSV1ydO5F/h08w3wyGA6m95GQc=</DigestValue>
      </Reference>
      <Reference URI="/ppt/drawings/_rels/vmlDrawing26.v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kj/XcZO5GMokwy5ut9W1zKMSu1Q=</DigestValue>
      </Reference>
      <Reference URI="/ppt/drawings/_rels/vmlDrawing27.v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W34V4po3f2JgXx4UDnu0PuTIuTw=</DigestValue>
      </Reference>
      <Reference URI="/ppt/drawings/_rels/vmlDrawing28.v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4"/>
          </Transform>
          <Transform Algorithm="http://www.w3.org/TR/2001/REC-xml-c14n-20010315"/>
        </Transforms>
        <DigestMethod Algorithm="http://www.w3.org/2000/09/xmldsig#sha1"/>
        <DigestValue>GrMfSDpymwvuDD7wQ8dkdiVW4lY=</DigestValue>
      </Reference>
      <Reference URI="/ppt/drawings/_rels/vmlDrawing29.v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0/09/xmldsig#sha1"/>
        <DigestValue>Krl7bOIGEhu6sFUFmmGlU5EebXw=</DigestValue>
      </Reference>
      <Reference URI="/ppt/drawings/_rels/vmlDrawing3.v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mqsUndRJRX5Iwgo/OhVTMBjhesc=</DigestValue>
      </Reference>
      <Reference URI="/ppt/drawings/_rels/vmlDrawing30.v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a+VJgDCfq7EHxB/nE4wLkKjOCEo=</DigestValue>
      </Reference>
      <Reference URI="/ppt/drawings/_rels/vmlDrawing31.v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+7oaqm4HVKVYskrxhybgNJMQD7I=</DigestValue>
      </Reference>
      <Reference URI="/ppt/drawings/_rels/vmlDrawing32.v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VaKIQOvaW+a5Ifbu8BgZEuRUaZk=</DigestValue>
      </Reference>
      <Reference URI="/ppt/drawings/_rels/vmlDrawing4.vml.rels?ContentType=application/vnd.openxmlformats-package.relationships+xml">
        <Transforms>
          <Transform Algorithm="http://schemas.openxmlformats.org/package/2006/RelationshipTransform">
            <mdssi:RelationshipReference xmlns:mdssi="http://schemas.openxmlformats.org/package/2006/digital-signature" SourceId="rId4"/>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Transform>
          <Transform Algorithm="http://www.w3.org/TR/2001/REC-xml-c14n-20010315"/>
        </Transforms>
        <DigestMethod Algorithm="http://www.w3.org/2000/09/xmldsig#sha1"/>
        <DigestValue>cR7TWxPqeH+xfd8fbup3YFIwCeI=</DigestValue>
      </Reference>
      <Reference URI="/ppt/drawings/_rels/vmlDrawing5.v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0/09/xmldsig#sha1"/>
        <DigestValue>rFxwA74jK/IlpLusbxqc3itjoL8=</DigestValue>
      </Reference>
      <Reference URI="/ppt/drawings/_rels/vmlDrawing6.v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yb36+pAbbZz3PImpmS0pwOFBi4U=</DigestValue>
      </Reference>
      <Reference URI="/ppt/drawings/_rels/vmlDrawing7.v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0/09/xmldsig#sha1"/>
        <DigestValue>/Pu/j5+r01YCD1LIv0Y2Jc8kx8c=</DigestValue>
      </Reference>
      <Reference URI="/ppt/drawings/_rels/vmlDrawing8.v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N+Nh3YjyNhE1BEmdnCNrB3dvqxs=</DigestValue>
      </Reference>
      <Reference URI="/ppt/drawings/_rels/vmlDrawing9.v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+a8QPxUzOhm4Zqz9dXRnRguyxg8=</DigestValue>
      </Reference>
      <Reference URI="/ppt/drawings/vmlDrawing1.vml?ContentType=application/vnd.openxmlformats-officedocument.vmlDrawing">
        <DigestMethod Algorithm="http://www.w3.org/2000/09/xmldsig#sha1"/>
        <DigestValue>ICEnzLN4REp3D3lRF6M4goOTVkU=</DigestValue>
      </Reference>
      <Reference URI="/ppt/drawings/vmlDrawing10.vml?ContentType=application/vnd.openxmlformats-officedocument.vmlDrawing">
        <DigestMethod Algorithm="http://www.w3.org/2000/09/xmldsig#sha1"/>
        <DigestValue>u6/NZlvTBcLI04jFe/0oa+7AGMw=</DigestValue>
      </Reference>
      <Reference URI="/ppt/drawings/vmlDrawing11.vml?ContentType=application/vnd.openxmlformats-officedocument.vmlDrawing">
        <DigestMethod Algorithm="http://www.w3.org/2000/09/xmldsig#sha1"/>
        <DigestValue>dtJCoMknezT5s+PBrFOB2NEelFo=</DigestValue>
      </Reference>
      <Reference URI="/ppt/drawings/vmlDrawing12.vml?ContentType=application/vnd.openxmlformats-officedocument.vmlDrawing">
        <DigestMethod Algorithm="http://www.w3.org/2000/09/xmldsig#sha1"/>
        <DigestValue>nXXB5ak5jAZQLDKgve6WbBwIsy0=</DigestValue>
      </Reference>
      <Reference URI="/ppt/drawings/vmlDrawing13.vml?ContentType=application/vnd.openxmlformats-officedocument.vmlDrawing">
        <DigestMethod Algorithm="http://www.w3.org/2000/09/xmldsig#sha1"/>
        <DigestValue>rccwMITNJ9yexwPgPCw96GHxijs=</DigestValue>
      </Reference>
      <Reference URI="/ppt/drawings/vmlDrawing14.vml?ContentType=application/vnd.openxmlformats-officedocument.vmlDrawing">
        <DigestMethod Algorithm="http://www.w3.org/2000/09/xmldsig#sha1"/>
        <DigestValue>nU+NwQ0pK4yS0Qh8KSaVQzkjFro=</DigestValue>
      </Reference>
      <Reference URI="/ppt/drawings/vmlDrawing15.vml?ContentType=application/vnd.openxmlformats-officedocument.vmlDrawing">
        <DigestMethod Algorithm="http://www.w3.org/2000/09/xmldsig#sha1"/>
        <DigestValue>0UFjTDsK83u6cy1QTioSvkt408w=</DigestValue>
      </Reference>
      <Reference URI="/ppt/drawings/vmlDrawing16.vml?ContentType=application/vnd.openxmlformats-officedocument.vmlDrawing">
        <DigestMethod Algorithm="http://www.w3.org/2000/09/xmldsig#sha1"/>
        <DigestValue>YopBjGc/RoocZVrAEWNzbo5sUOQ=</DigestValue>
      </Reference>
      <Reference URI="/ppt/drawings/vmlDrawing17.vml?ContentType=application/vnd.openxmlformats-officedocument.vmlDrawing">
        <DigestMethod Algorithm="http://www.w3.org/2000/09/xmldsig#sha1"/>
        <DigestValue>K0dRCEduKtfu9YkrBx+yuS+Hr5o=</DigestValue>
      </Reference>
      <Reference URI="/ppt/drawings/vmlDrawing18.vml?ContentType=application/vnd.openxmlformats-officedocument.vmlDrawing">
        <DigestMethod Algorithm="http://www.w3.org/2000/09/xmldsig#sha1"/>
        <DigestValue>uiN1cahBlCXLezgdoKKlBnNNfP4=</DigestValue>
      </Reference>
      <Reference URI="/ppt/drawings/vmlDrawing19.vml?ContentType=application/vnd.openxmlformats-officedocument.vmlDrawing">
        <DigestMethod Algorithm="http://www.w3.org/2000/09/xmldsig#sha1"/>
        <DigestValue>xlA1eCcGd9o6thspg74YVM0XSt8=</DigestValue>
      </Reference>
      <Reference URI="/ppt/drawings/vmlDrawing2.vml?ContentType=application/vnd.openxmlformats-officedocument.vmlDrawing">
        <DigestMethod Algorithm="http://www.w3.org/2000/09/xmldsig#sha1"/>
        <DigestValue>0dQ+9An2NeeJoJpHdRe5Dbj0znA=</DigestValue>
      </Reference>
      <Reference URI="/ppt/drawings/vmlDrawing20.vml?ContentType=application/vnd.openxmlformats-officedocument.vmlDrawing">
        <DigestMethod Algorithm="http://www.w3.org/2000/09/xmldsig#sha1"/>
        <DigestValue>ZhblIZj0xF4ayRgziU0fmB3aiTs=</DigestValue>
      </Reference>
      <Reference URI="/ppt/drawings/vmlDrawing21.vml?ContentType=application/vnd.openxmlformats-officedocument.vmlDrawing">
        <DigestMethod Algorithm="http://www.w3.org/2000/09/xmldsig#sha1"/>
        <DigestValue>6pyNsBGp/xbbRF70/T3+BXDrmkQ=</DigestValue>
      </Reference>
      <Reference URI="/ppt/drawings/vmlDrawing22.vml?ContentType=application/vnd.openxmlformats-officedocument.vmlDrawing">
        <DigestMethod Algorithm="http://www.w3.org/2000/09/xmldsig#sha1"/>
        <DigestValue>sHWU7qh4NM1iZVqDXKKN2pKFmWA=</DigestValue>
      </Reference>
      <Reference URI="/ppt/drawings/vmlDrawing23.vml?ContentType=application/vnd.openxmlformats-officedocument.vmlDrawing">
        <DigestMethod Algorithm="http://www.w3.org/2000/09/xmldsig#sha1"/>
        <DigestValue>xTXR1otYTxDRMAKOXuEvnk237vU=</DigestValue>
      </Reference>
      <Reference URI="/ppt/drawings/vmlDrawing24.vml?ContentType=application/vnd.openxmlformats-officedocument.vmlDrawing">
        <DigestMethod Algorithm="http://www.w3.org/2000/09/xmldsig#sha1"/>
        <DigestValue>X0hZPofFvmliFd9ZCG/8nQOPj6g=</DigestValue>
      </Reference>
      <Reference URI="/ppt/drawings/vmlDrawing25.vml?ContentType=application/vnd.openxmlformats-officedocument.vmlDrawing">
        <DigestMethod Algorithm="http://www.w3.org/2000/09/xmldsig#sha1"/>
        <DigestValue>z4rMtr8u2ActTH8A1HEBo+1IXh4=</DigestValue>
      </Reference>
      <Reference URI="/ppt/drawings/vmlDrawing26.vml?ContentType=application/vnd.openxmlformats-officedocument.vmlDrawing">
        <DigestMethod Algorithm="http://www.w3.org/2000/09/xmldsig#sha1"/>
        <DigestValue>Zh9HtWybFlEcEwEq4dbzd36Afmg=</DigestValue>
      </Reference>
      <Reference URI="/ppt/drawings/vmlDrawing27.vml?ContentType=application/vnd.openxmlformats-officedocument.vmlDrawing">
        <DigestMethod Algorithm="http://www.w3.org/2000/09/xmldsig#sha1"/>
        <DigestValue>8Fzt1cSKDV91v9Vd887duoyuvvI=</DigestValue>
      </Reference>
      <Reference URI="/ppt/drawings/vmlDrawing28.vml?ContentType=application/vnd.openxmlformats-officedocument.vmlDrawing">
        <DigestMethod Algorithm="http://www.w3.org/2000/09/xmldsig#sha1"/>
        <DigestValue>2kv+UtI2AXESuhInBV6ehYbLb48=</DigestValue>
      </Reference>
      <Reference URI="/ppt/drawings/vmlDrawing29.vml?ContentType=application/vnd.openxmlformats-officedocument.vmlDrawing">
        <DigestMethod Algorithm="http://www.w3.org/2000/09/xmldsig#sha1"/>
        <DigestValue>D7zeowTzy/XmAvb/5huhorzBhTc=</DigestValue>
      </Reference>
      <Reference URI="/ppt/drawings/vmlDrawing3.vml?ContentType=application/vnd.openxmlformats-officedocument.vmlDrawing">
        <DigestMethod Algorithm="http://www.w3.org/2000/09/xmldsig#sha1"/>
        <DigestValue>1qu1x4hLhqpjY+P0KQIcXt788Go=</DigestValue>
      </Reference>
      <Reference URI="/ppt/drawings/vmlDrawing30.vml?ContentType=application/vnd.openxmlformats-officedocument.vmlDrawing">
        <DigestMethod Algorithm="http://www.w3.org/2000/09/xmldsig#sha1"/>
        <DigestValue>503omNMHZXd7CaL/UqOzHS4hISU=</DigestValue>
      </Reference>
      <Reference URI="/ppt/drawings/vmlDrawing31.vml?ContentType=application/vnd.openxmlformats-officedocument.vmlDrawing">
        <DigestMethod Algorithm="http://www.w3.org/2000/09/xmldsig#sha1"/>
        <DigestValue>/zsBJ3DDKTJI+Atv2bij3ZRDuK0=</DigestValue>
      </Reference>
      <Reference URI="/ppt/drawings/vmlDrawing32.vml?ContentType=application/vnd.openxmlformats-officedocument.vmlDrawing">
        <DigestMethod Algorithm="http://www.w3.org/2000/09/xmldsig#sha1"/>
        <DigestValue>xf3PC503D5DLUDdfBmEHuWp4GQU=</DigestValue>
      </Reference>
      <Reference URI="/ppt/drawings/vmlDrawing4.vml?ContentType=application/vnd.openxmlformats-officedocument.vmlDrawing">
        <DigestMethod Algorithm="http://www.w3.org/2000/09/xmldsig#sha1"/>
        <DigestValue>x40HlQnQ1uNRrWROC0pWn5mREg0=</DigestValue>
      </Reference>
      <Reference URI="/ppt/drawings/vmlDrawing5.vml?ContentType=application/vnd.openxmlformats-officedocument.vmlDrawing">
        <DigestMethod Algorithm="http://www.w3.org/2000/09/xmldsig#sha1"/>
        <DigestValue>jXq6xUPUwy9C3IYmAyiA/71WAw8=</DigestValue>
      </Reference>
      <Reference URI="/ppt/drawings/vmlDrawing6.vml?ContentType=application/vnd.openxmlformats-officedocument.vmlDrawing">
        <DigestMethod Algorithm="http://www.w3.org/2000/09/xmldsig#sha1"/>
        <DigestValue>hplp0DZxNlEtz3QmShH5Cmkq56o=</DigestValue>
      </Reference>
      <Reference URI="/ppt/drawings/vmlDrawing7.vml?ContentType=application/vnd.openxmlformats-officedocument.vmlDrawing">
        <DigestMethod Algorithm="http://www.w3.org/2000/09/xmldsig#sha1"/>
        <DigestValue>65QJT8tbljz/A0/8pYjYZTJXC2w=</DigestValue>
      </Reference>
      <Reference URI="/ppt/drawings/vmlDrawing8.vml?ContentType=application/vnd.openxmlformats-officedocument.vmlDrawing">
        <DigestMethod Algorithm="http://www.w3.org/2000/09/xmldsig#sha1"/>
        <DigestValue>Bbdo4Wr6uWIMRlxDVhfNumGLgSg=</DigestValue>
      </Reference>
      <Reference URI="/ppt/drawings/vmlDrawing9.vml?ContentType=application/vnd.openxmlformats-officedocument.vmlDrawing">
        <DigestMethod Algorithm="http://www.w3.org/2000/09/xmldsig#sha1"/>
        <DigestValue>Q3SiVXCWjl5eLA9gnTVJNPFczOw=</DigestValue>
      </Reference>
      <Reference URI="/ppt/embeddings/oleObject1.bin?ContentType=application/vnd.openxmlformats-officedocument.oleObject">
        <DigestMethod Algorithm="http://www.w3.org/2000/09/xmldsig#sha1"/>
        <DigestValue>zNaJmtnCP+IbbVlThoxwUnAykI4=</DigestValue>
      </Reference>
      <Reference URI="/ppt/embeddings/oleObject10.bin?ContentType=application/vnd.openxmlformats-officedocument.oleObject">
        <DigestMethod Algorithm="http://www.w3.org/2000/09/xmldsig#sha1"/>
        <DigestValue>WufIyuj677iQidfBLezaKjqUUkk=</DigestValue>
      </Reference>
      <Reference URI="/ppt/embeddings/oleObject11.bin?ContentType=application/vnd.openxmlformats-officedocument.oleObject">
        <DigestMethod Algorithm="http://www.w3.org/2000/09/xmldsig#sha1"/>
        <DigestValue>c/V6NSnox6qiElY/xqx/ddpgyJg=</DigestValue>
      </Reference>
      <Reference URI="/ppt/embeddings/oleObject12.bin?ContentType=application/vnd.openxmlformats-officedocument.oleObject">
        <DigestMethod Algorithm="http://www.w3.org/2000/09/xmldsig#sha1"/>
        <DigestValue>5672/LtFkEk7Jqoke9C799OrXHU=</DigestValue>
      </Reference>
      <Reference URI="/ppt/embeddings/oleObject13.bin?ContentType=application/vnd.openxmlformats-officedocument.oleObject">
        <DigestMethod Algorithm="http://www.w3.org/2000/09/xmldsig#sha1"/>
        <DigestValue>zFAj6zeeYXOyo9Y6InHcYihJwhA=</DigestValue>
      </Reference>
      <Reference URI="/ppt/embeddings/oleObject14.bin?ContentType=application/vnd.openxmlformats-officedocument.oleObject">
        <DigestMethod Algorithm="http://www.w3.org/2000/09/xmldsig#sha1"/>
        <DigestValue>HJt0L1BBVC4HsIASjm5CJxbIHFE=</DigestValue>
      </Reference>
      <Reference URI="/ppt/embeddings/oleObject15.bin?ContentType=application/vnd.openxmlformats-officedocument.oleObject">
        <DigestMethod Algorithm="http://www.w3.org/2000/09/xmldsig#sha1"/>
        <DigestValue>st8ezmvpZavtxd27EW/02mpPHAE=</DigestValue>
      </Reference>
      <Reference URI="/ppt/embeddings/oleObject16.bin?ContentType=application/vnd.openxmlformats-officedocument.oleObject">
        <DigestMethod Algorithm="http://www.w3.org/2000/09/xmldsig#sha1"/>
        <DigestValue>MhrMaemtz0edLSchipwZVlxWMbg=</DigestValue>
      </Reference>
      <Reference URI="/ppt/embeddings/oleObject17.bin?ContentType=application/vnd.openxmlformats-officedocument.oleObject">
        <DigestMethod Algorithm="http://www.w3.org/2000/09/xmldsig#sha1"/>
        <DigestValue>kUURuZAEh2/Mk5Vk6dowugregu4=</DigestValue>
      </Reference>
      <Reference URI="/ppt/embeddings/oleObject18.bin?ContentType=application/vnd.openxmlformats-officedocument.oleObject">
        <DigestMethod Algorithm="http://www.w3.org/2000/09/xmldsig#sha1"/>
        <DigestValue>TBQ+jUyuaMbSCLGZiL006AbkWnc=</DigestValue>
      </Reference>
      <Reference URI="/ppt/embeddings/oleObject19.bin?ContentType=application/vnd.openxmlformats-officedocument.oleObject">
        <DigestMethod Algorithm="http://www.w3.org/2000/09/xmldsig#sha1"/>
        <DigestValue>MhrMaemtz0edLSchipwZVlxWMbg=</DigestValue>
      </Reference>
      <Reference URI="/ppt/embeddings/oleObject2.bin?ContentType=application/vnd.openxmlformats-officedocument.oleObject">
        <DigestMethod Algorithm="http://www.w3.org/2000/09/xmldsig#sha1"/>
        <DigestValue>nk82XZoLZCRwGoR2ChwhRzcWFT0=</DigestValue>
      </Reference>
      <Reference URI="/ppt/embeddings/oleObject20.bin?ContentType=application/vnd.openxmlformats-officedocument.oleObject">
        <DigestMethod Algorithm="http://www.w3.org/2000/09/xmldsig#sha1"/>
        <DigestValue>4N1xXhPPT48+M4LB9rKVZLlWtG4=</DigestValue>
      </Reference>
      <Reference URI="/ppt/embeddings/oleObject21.bin?ContentType=application/vnd.openxmlformats-officedocument.oleObject">
        <DigestMethod Algorithm="http://www.w3.org/2000/09/xmldsig#sha1"/>
        <DigestValue>4N1xXhPPT48+M4LB9rKVZLlWtG4=</DigestValue>
      </Reference>
      <Reference URI="/ppt/embeddings/oleObject22.bin?ContentType=application/vnd.openxmlformats-officedocument.oleObject">
        <DigestMethod Algorithm="http://www.w3.org/2000/09/xmldsig#sha1"/>
        <DigestValue>BAoe0PWqfVsNiu3D+QXRohlbJ98=</DigestValue>
      </Reference>
      <Reference URI="/ppt/embeddings/oleObject23.bin?ContentType=application/vnd.openxmlformats-officedocument.oleObject">
        <DigestMethod Algorithm="http://www.w3.org/2000/09/xmldsig#sha1"/>
        <DigestValue>yN6qmwaYLxTlwt+XBDztDtVs/vI=</DigestValue>
      </Reference>
      <Reference URI="/ppt/embeddings/oleObject24.bin?ContentType=application/vnd.openxmlformats-officedocument.oleObject">
        <DigestMethod Algorithm="http://www.w3.org/2000/09/xmldsig#sha1"/>
        <DigestValue>IXU+NxkdDK0FsP6rSP+w291+j+U=</DigestValue>
      </Reference>
      <Reference URI="/ppt/embeddings/oleObject25.bin?ContentType=application/vnd.openxmlformats-officedocument.oleObject">
        <DigestMethod Algorithm="http://www.w3.org/2000/09/xmldsig#sha1"/>
        <DigestValue>cx7bOfF8lAO2dMPKilK+DjEkIng=</DigestValue>
      </Reference>
      <Reference URI="/ppt/embeddings/oleObject26.bin?ContentType=application/vnd.openxmlformats-officedocument.oleObject">
        <DigestMethod Algorithm="http://www.w3.org/2000/09/xmldsig#sha1"/>
        <DigestValue>YNSGmkLeS6qEMOmTWeW/L30vVEM=</DigestValue>
      </Reference>
      <Reference URI="/ppt/embeddings/oleObject27.bin?ContentType=application/vnd.openxmlformats-officedocument.oleObject">
        <DigestMethod Algorithm="http://www.w3.org/2000/09/xmldsig#sha1"/>
        <DigestValue>wsLcsmTwkvNQMnLQEVt1kG+s3y4=</DigestValue>
      </Reference>
      <Reference URI="/ppt/embeddings/oleObject28.bin?ContentType=application/vnd.openxmlformats-officedocument.oleObject">
        <DigestMethod Algorithm="http://www.w3.org/2000/09/xmldsig#sha1"/>
        <DigestValue>fy55PCAj7VnPnK5or2CNGlOYWq8=</DigestValue>
      </Reference>
      <Reference URI="/ppt/embeddings/oleObject29.bin?ContentType=application/vnd.openxmlformats-officedocument.oleObject">
        <DigestMethod Algorithm="http://www.w3.org/2000/09/xmldsig#sha1"/>
        <DigestValue>VEB3964LJ1UcXW9pI1uT4J1gapQ=</DigestValue>
      </Reference>
      <Reference URI="/ppt/embeddings/oleObject3.bin?ContentType=application/vnd.openxmlformats-officedocument.oleObject">
        <DigestMethod Algorithm="http://www.w3.org/2000/09/xmldsig#sha1"/>
        <DigestValue>nf0YUOZMHMsxbNDAx0oJEbDJCx8=</DigestValue>
      </Reference>
      <Reference URI="/ppt/embeddings/oleObject30.bin?ContentType=application/vnd.openxmlformats-officedocument.oleObject">
        <DigestMethod Algorithm="http://www.w3.org/2000/09/xmldsig#sha1"/>
        <DigestValue>+gfY5M1b86XYwf6IsT0nkg7regQ=</DigestValue>
      </Reference>
      <Reference URI="/ppt/embeddings/oleObject31.bin?ContentType=application/vnd.openxmlformats-officedocument.oleObject">
        <DigestMethod Algorithm="http://www.w3.org/2000/09/xmldsig#sha1"/>
        <DigestValue>+gfY5M1b86XYwf6IsT0nkg7regQ=</DigestValue>
      </Reference>
      <Reference URI="/ppt/embeddings/oleObject32.bin?ContentType=application/vnd.openxmlformats-officedocument.oleObject">
        <DigestMethod Algorithm="http://www.w3.org/2000/09/xmldsig#sha1"/>
        <DigestValue>yb7N0eocNOxiCTF3TLjUkE+c1y8=</DigestValue>
      </Reference>
      <Reference URI="/ppt/embeddings/oleObject33.bin?ContentType=application/vnd.openxmlformats-officedocument.oleObject">
        <DigestMethod Algorithm="http://www.w3.org/2000/09/xmldsig#sha1"/>
        <DigestValue>oLZNtaq844RRUMLqa9Io/oHOSvY=</DigestValue>
      </Reference>
      <Reference URI="/ppt/embeddings/oleObject34.bin?ContentType=application/vnd.openxmlformats-officedocument.oleObject">
        <DigestMethod Algorithm="http://www.w3.org/2000/09/xmldsig#sha1"/>
        <DigestValue>fY+5wfqi+npS+B8Nc5ErbZ0eEmM=</DigestValue>
      </Reference>
      <Reference URI="/ppt/embeddings/oleObject35.bin?ContentType=application/vnd.openxmlformats-officedocument.oleObject">
        <DigestMethod Algorithm="http://www.w3.org/2000/09/xmldsig#sha1"/>
        <DigestValue>MVAati+54szxSPkha6XTe5CMo7A=</DigestValue>
      </Reference>
      <Reference URI="/ppt/embeddings/oleObject36.bin?ContentType=application/vnd.openxmlformats-officedocument.oleObject">
        <DigestMethod Algorithm="http://www.w3.org/2000/09/xmldsig#sha1"/>
        <DigestValue>H4WE9ZZKnsJQJkp8hZIvgdeTjTI=</DigestValue>
      </Reference>
      <Reference URI="/ppt/embeddings/oleObject37.bin?ContentType=application/vnd.openxmlformats-officedocument.oleObject">
        <DigestMethod Algorithm="http://www.w3.org/2000/09/xmldsig#sha1"/>
        <DigestValue>1TzUrT7Ibhd+8zdqHyIrXZAU7gw=</DigestValue>
      </Reference>
      <Reference URI="/ppt/embeddings/oleObject38.bin?ContentType=application/vnd.openxmlformats-officedocument.oleObject">
        <DigestMethod Algorithm="http://www.w3.org/2000/09/xmldsig#sha1"/>
        <DigestValue>qttfJStTdcM5J/VMuVcYhm7hoiw=</DigestValue>
      </Reference>
      <Reference URI="/ppt/embeddings/oleObject39.bin?ContentType=application/vnd.openxmlformats-officedocument.oleObject">
        <DigestMethod Algorithm="http://www.w3.org/2000/09/xmldsig#sha1"/>
        <DigestValue>+8KnLoD0BjkYmcNjCMSvTV3Y780=</DigestValue>
      </Reference>
      <Reference URI="/ppt/embeddings/oleObject4.bin?ContentType=application/vnd.openxmlformats-officedocument.oleObject">
        <DigestMethod Algorithm="http://www.w3.org/2000/09/xmldsig#sha1"/>
        <DigestValue>YQA2aWjJnpn4dlOZ1NnSX35NXt4=</DigestValue>
      </Reference>
      <Reference URI="/ppt/embeddings/oleObject40.bin?ContentType=application/vnd.openxmlformats-officedocument.oleObject">
        <DigestMethod Algorithm="http://www.w3.org/2000/09/xmldsig#sha1"/>
        <DigestValue>qZni88I2z8l9bI1B4/GDy9gAWxI=</DigestValue>
      </Reference>
      <Reference URI="/ppt/embeddings/oleObject41.bin?ContentType=application/vnd.openxmlformats-officedocument.oleObject">
        <DigestMethod Algorithm="http://www.w3.org/2000/09/xmldsig#sha1"/>
        <DigestValue>ZqZRlPpJUTOoGa5UJtYExlmolcg=</DigestValue>
      </Reference>
      <Reference URI="/ppt/embeddings/oleObject42.bin?ContentType=application/vnd.openxmlformats-officedocument.oleObject">
        <DigestMethod Algorithm="http://www.w3.org/2000/09/xmldsig#sha1"/>
        <DigestValue>IT0/+aMoQciCWV2rRzsr3y+lpFU=</DigestValue>
      </Reference>
      <Reference URI="/ppt/embeddings/oleObject43.bin?ContentType=application/vnd.openxmlformats-officedocument.oleObject">
        <DigestMethod Algorithm="http://www.w3.org/2000/09/xmldsig#sha1"/>
        <DigestValue>JZirreLWgU+qbR9xVogYWixv/CU=</DigestValue>
      </Reference>
      <Reference URI="/ppt/embeddings/oleObject44.bin?ContentType=application/vnd.openxmlformats-officedocument.oleObject">
        <DigestMethod Algorithm="http://www.w3.org/2000/09/xmldsig#sha1"/>
        <DigestValue>7Hx6ilNj6Q/xR4iP6g+HPU0zmsY=</DigestValue>
      </Reference>
      <Reference URI="/ppt/embeddings/oleObject45.bin?ContentType=application/vnd.openxmlformats-officedocument.oleObject">
        <DigestMethod Algorithm="http://www.w3.org/2000/09/xmldsig#sha1"/>
        <DigestValue>w0+0KNVuTMsA4As4NSmUlgEITr8=</DigestValue>
      </Reference>
      <Reference URI="/ppt/embeddings/oleObject46.bin?ContentType=application/vnd.openxmlformats-officedocument.oleObject">
        <DigestMethod Algorithm="http://www.w3.org/2000/09/xmldsig#sha1"/>
        <DigestValue>wm6jDiMBclIMmKXo0SWx9/qCh5k=</DigestValue>
      </Reference>
      <Reference URI="/ppt/embeddings/oleObject47.bin?ContentType=application/vnd.openxmlformats-officedocument.oleObject">
        <DigestMethod Algorithm="http://www.w3.org/2000/09/xmldsig#sha1"/>
        <DigestValue>lqD5OFygg+vGaZaSk5cEBTjJclE=</DigestValue>
      </Reference>
      <Reference URI="/ppt/embeddings/oleObject48.bin?ContentType=application/vnd.openxmlformats-officedocument.oleObject">
        <DigestMethod Algorithm="http://www.w3.org/2000/09/xmldsig#sha1"/>
        <DigestValue>MVNsRHZT3aBIGECcaC94toPUyHU=</DigestValue>
      </Reference>
      <Reference URI="/ppt/embeddings/oleObject49.bin?ContentType=application/vnd.openxmlformats-officedocument.oleObject">
        <DigestMethod Algorithm="http://www.w3.org/2000/09/xmldsig#sha1"/>
        <DigestValue>ABijeaQjZ//KrWu1O4S+2YKRgOk=</DigestValue>
      </Reference>
      <Reference URI="/ppt/embeddings/oleObject5.bin?ContentType=application/vnd.openxmlformats-officedocument.oleObject">
        <DigestMethod Algorithm="http://www.w3.org/2000/09/xmldsig#sha1"/>
        <DigestValue>3kERhDCug9vJBs1ZqUxXfdlepYQ=</DigestValue>
      </Reference>
      <Reference URI="/ppt/embeddings/oleObject50.bin?ContentType=application/vnd.openxmlformats-officedocument.oleObject">
        <DigestMethod Algorithm="http://www.w3.org/2000/09/xmldsig#sha1"/>
        <DigestValue>828Z6dpC21O/e/TfgZMnQA9ucM8=</DigestValue>
      </Reference>
      <Reference URI="/ppt/embeddings/oleObject51.bin?ContentType=application/vnd.openxmlformats-officedocument.oleObject">
        <DigestMethod Algorithm="http://www.w3.org/2000/09/xmldsig#sha1"/>
        <DigestValue>wYPLajtHRWlyMJHNlfxBS0s+tjM=</DigestValue>
      </Reference>
      <Reference URI="/ppt/embeddings/oleObject52.bin?ContentType=application/vnd.openxmlformats-officedocument.oleObject">
        <DigestMethod Algorithm="http://www.w3.org/2000/09/xmldsig#sha1"/>
        <DigestValue>7fyHlKGbhcHmVa+CVEXS9HPfxL0=</DigestValue>
      </Reference>
      <Reference URI="/ppt/embeddings/oleObject53.bin?ContentType=application/vnd.openxmlformats-officedocument.oleObject">
        <DigestMethod Algorithm="http://www.w3.org/2000/09/xmldsig#sha1"/>
        <DigestValue>HE5alsPuZWyHoH6OmfFyLfOo4Ik=</DigestValue>
      </Reference>
      <Reference URI="/ppt/embeddings/oleObject54.bin?ContentType=application/vnd.openxmlformats-officedocument.oleObject">
        <DigestMethod Algorithm="http://www.w3.org/2000/09/xmldsig#sha1"/>
        <DigestValue>7fyHlKGbhcHmVa+CVEXS9HPfxL0=</DigestValue>
      </Reference>
      <Reference URI="/ppt/embeddings/oleObject55.bin?ContentType=application/vnd.openxmlformats-officedocument.oleObject">
        <DigestMethod Algorithm="http://www.w3.org/2000/09/xmldsig#sha1"/>
        <DigestValue>5n/XjgSG4AdRdbvMYxZVg8qIY00=</DigestValue>
      </Reference>
      <Reference URI="/ppt/embeddings/oleObject56.bin?ContentType=application/vnd.openxmlformats-officedocument.oleObject">
        <DigestMethod Algorithm="http://www.w3.org/2000/09/xmldsig#sha1"/>
        <DigestValue>T8ESSZvEcbQwCmsY12OX5dyIlLk=</DigestValue>
      </Reference>
      <Reference URI="/ppt/embeddings/oleObject57.bin?ContentType=application/vnd.openxmlformats-officedocument.oleObject">
        <DigestMethod Algorithm="http://www.w3.org/2000/09/xmldsig#sha1"/>
        <DigestValue>iAIwU4SJYsBX3cnLZzv/d4J+FL0=</DigestValue>
      </Reference>
      <Reference URI="/ppt/embeddings/oleObject58.bin?ContentType=application/vnd.openxmlformats-officedocument.oleObject">
        <DigestMethod Algorithm="http://www.w3.org/2000/09/xmldsig#sha1"/>
        <DigestValue>qc1tNZRdhgFB00sMHw6o5BpYiSo=</DigestValue>
      </Reference>
      <Reference URI="/ppt/embeddings/oleObject59.bin?ContentType=application/vnd.openxmlformats-officedocument.oleObject">
        <DigestMethod Algorithm="http://www.w3.org/2000/09/xmldsig#sha1"/>
        <DigestValue>/+dMsz8SqInLEXGGA2aBipbtuz0=</DigestValue>
      </Reference>
      <Reference URI="/ppt/embeddings/oleObject6.bin?ContentType=application/vnd.openxmlformats-officedocument.oleObject">
        <DigestMethod Algorithm="http://www.w3.org/2000/09/xmldsig#sha1"/>
        <DigestValue>kUURuZAEh2/Mk5Vk6dowugregu4=</DigestValue>
      </Reference>
      <Reference URI="/ppt/embeddings/oleObject60.bin?ContentType=application/vnd.openxmlformats-officedocument.oleObject">
        <DigestMethod Algorithm="http://www.w3.org/2000/09/xmldsig#sha1"/>
        <DigestValue>kRXLRh+oQEbtJD5m/Z2tRvtz27Q=</DigestValue>
      </Reference>
      <Reference URI="/ppt/embeddings/oleObject61.bin?ContentType=application/vnd.openxmlformats-officedocument.oleObject">
        <DigestMethod Algorithm="http://www.w3.org/2000/09/xmldsig#sha1"/>
        <DigestValue>jpZmyf80LgUATfn2E2GdjLHVlxI=</DigestValue>
      </Reference>
      <Reference URI="/ppt/embeddings/oleObject62.bin?ContentType=application/vnd.openxmlformats-officedocument.oleObject">
        <DigestMethod Algorithm="http://www.w3.org/2000/09/xmldsig#sha1"/>
        <DigestValue>W9/5PTTJQQtWrh9T5ZfmZn29Qm4=</DigestValue>
      </Reference>
      <Reference URI="/ppt/embeddings/oleObject63.bin?ContentType=application/vnd.openxmlformats-officedocument.oleObject">
        <DigestMethod Algorithm="http://www.w3.org/2000/09/xmldsig#sha1"/>
        <DigestValue>EEWLkAAX2zVMKXd7BJkUWCFnWpY=</DigestValue>
      </Reference>
      <Reference URI="/ppt/embeddings/oleObject64.bin?ContentType=application/vnd.openxmlformats-officedocument.oleObject">
        <DigestMethod Algorithm="http://www.w3.org/2000/09/xmldsig#sha1"/>
        <DigestValue>oLwGS9Zzw9XB0B4a45DIHFKH3Cc=</DigestValue>
      </Reference>
      <Reference URI="/ppt/embeddings/oleObject65.bin?ContentType=application/vnd.openxmlformats-officedocument.oleObject">
        <DigestMethod Algorithm="http://www.w3.org/2000/09/xmldsig#sha1"/>
        <DigestValue>6Ij05UZLXUtAdwLlmPxt0At236o=</DigestValue>
      </Reference>
      <Reference URI="/ppt/embeddings/oleObject66.bin?ContentType=application/vnd.openxmlformats-officedocument.oleObject">
        <DigestMethod Algorithm="http://www.w3.org/2000/09/xmldsig#sha1"/>
        <DigestValue>P55fG5jp3sBbPvSzITKLzrp8qGY=</DigestValue>
      </Reference>
      <Reference URI="/ppt/embeddings/oleObject67.bin?ContentType=application/vnd.openxmlformats-officedocument.oleObject">
        <DigestMethod Algorithm="http://www.w3.org/2000/09/xmldsig#sha1"/>
        <DigestValue>d4+Y49iqtqTFvpaoaT8uNeZr1pQ=</DigestValue>
      </Reference>
      <Reference URI="/ppt/embeddings/oleObject68.bin?ContentType=application/vnd.openxmlformats-officedocument.oleObject">
        <DigestMethod Algorithm="http://www.w3.org/2000/09/xmldsig#sha1"/>
        <DigestValue>d4+Y49iqtqTFvpaoaT8uNeZr1pQ=</DigestValue>
      </Reference>
      <Reference URI="/ppt/embeddings/oleObject69.bin?ContentType=application/vnd.openxmlformats-officedocument.oleObject">
        <DigestMethod Algorithm="http://www.w3.org/2000/09/xmldsig#sha1"/>
        <DigestValue>KzyScJbkHuLT2HC1iN0bVMagods=</DigestValue>
      </Reference>
      <Reference URI="/ppt/embeddings/oleObject7.bin?ContentType=application/vnd.openxmlformats-officedocument.oleObject">
        <DigestMethod Algorithm="http://www.w3.org/2000/09/xmldsig#sha1"/>
        <DigestValue>TBQ+jUyuaMbSCLGZiL006AbkWnc=</DigestValue>
      </Reference>
      <Reference URI="/ppt/embeddings/oleObject70.bin?ContentType=application/vnd.openxmlformats-officedocument.oleObject">
        <DigestMethod Algorithm="http://www.w3.org/2000/09/xmldsig#sha1"/>
        <DigestValue>iAh37IonKkBHZTJ6qZcnPjQxRhg=</DigestValue>
      </Reference>
      <Reference URI="/ppt/embeddings/oleObject71.bin?ContentType=application/vnd.openxmlformats-officedocument.oleObject">
        <DigestMethod Algorithm="http://www.w3.org/2000/09/xmldsig#sha1"/>
        <DigestValue>0o0krwPajJRO+uH31b4GJiAFurg=</DigestValue>
      </Reference>
      <Reference URI="/ppt/embeddings/oleObject72.bin?ContentType=application/vnd.openxmlformats-officedocument.oleObject">
        <DigestMethod Algorithm="http://www.w3.org/2000/09/xmldsig#sha1"/>
        <DigestValue>+AeKHpslN4be8UWDuzv4o+JSUkE=</DigestValue>
      </Reference>
      <Reference URI="/ppt/embeddings/oleObject73.bin?ContentType=application/vnd.openxmlformats-officedocument.oleObject">
        <DigestMethod Algorithm="http://www.w3.org/2000/09/xmldsig#sha1"/>
        <DigestValue>syGIFj1naT/gsmkPbhVAqJQkMYA=</DigestValue>
      </Reference>
      <Reference URI="/ppt/embeddings/oleObject74.bin?ContentType=application/vnd.openxmlformats-officedocument.oleObject">
        <DigestMethod Algorithm="http://www.w3.org/2000/09/xmldsig#sha1"/>
        <DigestValue>syGIFj1naT/gsmkPbhVAqJQkMYA=</DigestValue>
      </Reference>
      <Reference URI="/ppt/embeddings/oleObject75.bin?ContentType=application/vnd.openxmlformats-officedocument.oleObject">
        <DigestMethod Algorithm="http://www.w3.org/2000/09/xmldsig#sha1"/>
        <DigestValue>lLrOMJ66eJEAidM6wNIs/64fhgk=</DigestValue>
      </Reference>
      <Reference URI="/ppt/embeddings/oleObject76.bin?ContentType=application/vnd.openxmlformats-officedocument.oleObject">
        <DigestMethod Algorithm="http://www.w3.org/2000/09/xmldsig#sha1"/>
        <DigestValue>qrF5jqciC9iC1in9NJeE5bPa6co=</DigestValue>
      </Reference>
      <Reference URI="/ppt/embeddings/oleObject77.bin?ContentType=application/vnd.openxmlformats-officedocument.oleObject">
        <DigestMethod Algorithm="http://www.w3.org/2000/09/xmldsig#sha1"/>
        <DigestValue>Uc4YJQyUFF45nJLSdeFr59yQjxY=</DigestValue>
      </Reference>
      <Reference URI="/ppt/embeddings/oleObject78.bin?ContentType=application/vnd.openxmlformats-officedocument.oleObject">
        <DigestMethod Algorithm="http://www.w3.org/2000/09/xmldsig#sha1"/>
        <DigestValue>ZPtnxmhJ5yeIOYVC6KMrsiqOmmo=</DigestValue>
      </Reference>
      <Reference URI="/ppt/embeddings/oleObject79.bin?ContentType=application/vnd.openxmlformats-officedocument.oleObject">
        <DigestMethod Algorithm="http://www.w3.org/2000/09/xmldsig#sha1"/>
        <DigestValue>F0bgBGncen9NLSNUkkQmwWzMwYQ=</DigestValue>
      </Reference>
      <Reference URI="/ppt/embeddings/oleObject8.bin?ContentType=application/vnd.openxmlformats-officedocument.oleObject">
        <DigestMethod Algorithm="http://www.w3.org/2000/09/xmldsig#sha1"/>
        <DigestValue>st8ezmvpZavtxd27EW/02mpPHAE=</DigestValue>
      </Reference>
      <Reference URI="/ppt/embeddings/oleObject80.bin?ContentType=application/vnd.openxmlformats-officedocument.oleObject">
        <DigestMethod Algorithm="http://www.w3.org/2000/09/xmldsig#sha1"/>
        <DigestValue>F0bgBGncen9NLSNUkkQmwWzMwYQ=</DigestValue>
      </Reference>
      <Reference URI="/ppt/embeddings/oleObject81.bin?ContentType=application/vnd.openxmlformats-officedocument.oleObject">
        <DigestMethod Algorithm="http://www.w3.org/2000/09/xmldsig#sha1"/>
        <DigestValue>5ZwlmQAqbP2JhzeeJkWvn/tP4b0=</DigestValue>
      </Reference>
      <Reference URI="/ppt/embeddings/oleObject82.bin?ContentType=application/vnd.openxmlformats-officedocument.oleObject">
        <DigestMethod Algorithm="http://www.w3.org/2000/09/xmldsig#sha1"/>
        <DigestValue>JF6w3kV+yrXaCWHtsarAt66166U=</DigestValue>
      </Reference>
      <Reference URI="/ppt/embeddings/oleObject83.bin?ContentType=application/vnd.openxmlformats-officedocument.oleObject">
        <DigestMethod Algorithm="http://www.w3.org/2000/09/xmldsig#sha1"/>
        <DigestValue>93dQIpSMQOqBzuBhBv53xLGsqOk=</DigestValue>
      </Reference>
      <Reference URI="/ppt/embeddings/oleObject9.bin?ContentType=application/vnd.openxmlformats-officedocument.oleObject">
        <DigestMethod Algorithm="http://www.w3.org/2000/09/xmldsig#sha1"/>
        <DigestValue>ibaB3jDCaCw8BpxWorWYoljOcjM=</DigestValue>
      </Reference>
      <Reference URI="/ppt/media/image1.jpg?ContentType=image/jpeg">
        <DigestMethod Algorithm="http://www.w3.org/2000/09/xmldsig#sha1"/>
        <DigestValue>BMVbUWUuG9/Tj3kxsiTKcqG/voc=</DigestValue>
      </Reference>
      <Reference URI="/ppt/media/image10.wmf?ContentType=image/x-wmf">
        <DigestMethod Algorithm="http://www.w3.org/2000/09/xmldsig#sha1"/>
        <DigestValue>lvB6b9K2DraHPLA5xLVZAHLh9qA=</DigestValue>
      </Reference>
      <Reference URI="/ppt/media/image100.wmf?ContentType=image/x-wmf">
        <DigestMethod Algorithm="http://www.w3.org/2000/09/xmldsig#sha1"/>
        <DigestValue>3UEudBszF64LCE9wc4i/YddAoSI=</DigestValue>
      </Reference>
      <Reference URI="/ppt/media/image101.png?ContentType=image/png">
        <DigestMethod Algorithm="http://www.w3.org/2000/09/xmldsig#sha1"/>
        <DigestValue>MngcqLE+X9wIrM5ESHmnsYAZ4qA=</DigestValue>
      </Reference>
      <Reference URI="/ppt/media/image103.png?ContentType=image/png">
        <DigestMethod Algorithm="http://www.w3.org/2000/09/xmldsig#sha1"/>
        <DigestValue>3XNmGCsTiFFfPSqqLaKtH2nYGy0=</DigestValue>
      </Reference>
      <Reference URI="/ppt/media/image105.png?ContentType=image/png">
        <DigestMethod Algorithm="http://www.w3.org/2000/09/xmldsig#sha1"/>
        <DigestValue>x/9ScMQ2qoDKbhSjQ9Ak1haUzGA=</DigestValue>
      </Reference>
      <Reference URI="/ppt/media/image108.png?ContentType=image/png">
        <DigestMethod Algorithm="http://www.w3.org/2000/09/xmldsig#sha1"/>
        <DigestValue>qDIWDOjOszkU2jVEI91LeTTjd9k=</DigestValue>
      </Reference>
      <Reference URI="/ppt/media/image11.wmf?ContentType=image/x-wmf">
        <DigestMethod Algorithm="http://www.w3.org/2000/09/xmldsig#sha1"/>
        <DigestValue>ohwDspnfUiPugVHsHnNxHlB4wow=</DigestValue>
      </Reference>
      <Reference URI="/ppt/media/image110.png?ContentType=image/png">
        <DigestMethod Algorithm="http://www.w3.org/2000/09/xmldsig#sha1"/>
        <DigestValue>e5+tigBeKQNan6Jiu0Ix48orkQE=</DigestValue>
      </Reference>
      <Reference URI="/ppt/media/image111.png?ContentType=image/png">
        <DigestMethod Algorithm="http://www.w3.org/2000/09/xmldsig#sha1"/>
        <DigestValue>o9tPje6lIIOvJ3jd17QmSRF5Yd8=</DigestValue>
      </Reference>
      <Reference URI="/ppt/media/image112.png?ContentType=image/png">
        <DigestMethod Algorithm="http://www.w3.org/2000/09/xmldsig#sha1"/>
        <DigestValue>V89Ee9FeuG4UHb6XXebDMVAi98Y=</DigestValue>
      </Reference>
      <Reference URI="/ppt/media/image115.png?ContentType=image/png">
        <DigestMethod Algorithm="http://www.w3.org/2000/09/xmldsig#sha1"/>
        <DigestValue>XgEX4+8udQP/JfyROFDQxb8hk+4=</DigestValue>
      </Reference>
      <Reference URI="/ppt/media/image118.png?ContentType=image/png">
        <DigestMethod Algorithm="http://www.w3.org/2000/09/xmldsig#sha1"/>
        <DigestValue>bYV5+3Q4CsAUOTvJt7QHfEwESbU=</DigestValue>
      </Reference>
      <Reference URI="/ppt/media/image119.png?ContentType=image/png">
        <DigestMethod Algorithm="http://www.w3.org/2000/09/xmldsig#sha1"/>
        <DigestValue>ySJ23LIN2ZRMhCoEYs6Q/Gt0Mow=</DigestValue>
      </Reference>
      <Reference URI="/ppt/media/image12.png?ContentType=image/png">
        <DigestMethod Algorithm="http://www.w3.org/2000/09/xmldsig#sha1"/>
        <DigestValue>WjkmNm+qtDM7enpLasg614Cs2Is=</DigestValue>
      </Reference>
      <Reference URI="/ppt/media/image121.png?ContentType=image/png">
        <DigestMethod Algorithm="http://www.w3.org/2000/09/xmldsig#sha1"/>
        <DigestValue>wAxu7SIyKJudOvM5/Paoc6I+i6g=</DigestValue>
      </Reference>
      <Reference URI="/ppt/media/image13.wmf?ContentType=image/x-wmf">
        <DigestMethod Algorithm="http://www.w3.org/2000/09/xmldsig#sha1"/>
        <DigestValue>cmxOHuxoLYGGZgjZM/vJtuwWEAg=</DigestValue>
      </Reference>
      <Reference URI="/ppt/media/image133.png?ContentType=image/png">
        <DigestMethod Algorithm="http://www.w3.org/2000/09/xmldsig#sha1"/>
        <DigestValue>denYlz6ZHF172Gy9cRRNrI0li+E=</DigestValue>
      </Reference>
      <Reference URI="/ppt/media/image135.png?ContentType=image/png">
        <DigestMethod Algorithm="http://www.w3.org/2000/09/xmldsig#sha1"/>
        <DigestValue>KLzSLgSXnwb/WTjqcUL79FNMHC4=</DigestValue>
      </Reference>
      <Reference URI="/ppt/media/image136.png?ContentType=image/png">
        <DigestMethod Algorithm="http://www.w3.org/2000/09/xmldsig#sha1"/>
        <DigestValue>tGXsSST/1gJUDL9KQ83XZZOe0qs=</DigestValue>
      </Reference>
      <Reference URI="/ppt/media/image137.png?ContentType=image/png">
        <DigestMethod Algorithm="http://www.w3.org/2000/09/xmldsig#sha1"/>
        <DigestValue>f+NEKxqgZ3PtS2Hbtjvt0ZZ/fnY=</DigestValue>
      </Reference>
      <Reference URI="/ppt/media/image139.png?ContentType=image/png">
        <DigestMethod Algorithm="http://www.w3.org/2000/09/xmldsig#sha1"/>
        <DigestValue>1GNn8pSuyqhh90um+95YcH1MqQo=</DigestValue>
      </Reference>
      <Reference URI="/ppt/media/image14.png?ContentType=image/png">
        <DigestMethod Algorithm="http://www.w3.org/2000/09/xmldsig#sha1"/>
        <DigestValue>u8LRiuxTRsr7QYg69xrdojD9WPk=</DigestValue>
      </Reference>
      <Reference URI="/ppt/media/image14.wmf?ContentType=image/x-wmf">
        <DigestMethod Algorithm="http://www.w3.org/2000/09/xmldsig#sha1"/>
        <DigestValue>7z7qLaIZvtYGsc1QKXDkB1sALvY=</DigestValue>
      </Reference>
      <Reference URI="/ppt/media/image15.png?ContentType=image/png">
        <DigestMethod Algorithm="http://www.w3.org/2000/09/xmldsig#sha1"/>
        <DigestValue>0S9ha4HzOUS/QzCuDhxjLTnSsTY=</DigestValue>
      </Reference>
      <Reference URI="/ppt/media/image15.wmf?ContentType=image/x-wmf">
        <DigestMethod Algorithm="http://www.w3.org/2000/09/xmldsig#sha1"/>
        <DigestValue>h9UbivNYBhM1QTPtFV0q2NLW1xI=</DigestValue>
      </Reference>
      <Reference URI="/ppt/media/image16.wmf?ContentType=image/x-wmf">
        <DigestMethod Algorithm="http://www.w3.org/2000/09/xmldsig#sha1"/>
        <DigestValue>TAQlsqEWZyEah8Mj5sCz/a5X3NY=</DigestValue>
      </Reference>
      <Reference URI="/ppt/media/image17.wmf?ContentType=image/x-wmf">
        <DigestMethod Algorithm="http://www.w3.org/2000/09/xmldsig#sha1"/>
        <DigestValue>XT+ChKF70WVar3t6HoLr11+LtdY=</DigestValue>
      </Reference>
      <Reference URI="/ppt/media/image18.wmf?ContentType=image/x-wmf">
        <DigestMethod Algorithm="http://www.w3.org/2000/09/xmldsig#sha1"/>
        <DigestValue>vMmXujaCXXs9FYIG2/lT1UiYXjo=</DigestValue>
      </Reference>
      <Reference URI="/ppt/media/image19.wmf?ContentType=image/x-wmf">
        <DigestMethod Algorithm="http://www.w3.org/2000/09/xmldsig#sha1"/>
        <DigestValue>Nn01OQlnq7pAFz9NTVkf/8hSNTE=</DigestValue>
      </Reference>
      <Reference URI="/ppt/media/image2.jpg?ContentType=image/jpeg">
        <DigestMethod Algorithm="http://www.w3.org/2000/09/xmldsig#sha1"/>
        <DigestValue>Wi+oLU0+MYrsjebxfNHmYIOBYi4=</DigestValue>
      </Reference>
      <Reference URI="/ppt/media/image20.wmf?ContentType=image/x-wmf">
        <DigestMethod Algorithm="http://www.w3.org/2000/09/xmldsig#sha1"/>
        <DigestValue>vhP8Stkv5ZG8TR6IoV6yqYRUatw=</DigestValue>
      </Reference>
      <Reference URI="/ppt/media/image21.png?ContentType=image/png">
        <DigestMethod Algorithm="http://www.w3.org/2000/09/xmldsig#sha1"/>
        <DigestValue>36aSHA9WoVH2PPCndsOGDgrLfDA=</DigestValue>
      </Reference>
      <Reference URI="/ppt/media/image22.wmf?ContentType=image/x-wmf">
        <DigestMethod Algorithm="http://www.w3.org/2000/09/xmldsig#sha1"/>
        <DigestValue>lZFAhVjIqIBg/OAbrFNouOrk87w=</DigestValue>
      </Reference>
      <Reference URI="/ppt/media/image23.png?ContentType=image/png">
        <DigestMethod Algorithm="http://www.w3.org/2000/09/xmldsig#sha1"/>
        <DigestValue>wrE1gKhaH/ZPEwZYUt2HMN94z7w=</DigestValue>
      </Reference>
      <Reference URI="/ppt/media/image24.png?ContentType=image/png">
        <DigestMethod Algorithm="http://www.w3.org/2000/09/xmldsig#sha1"/>
        <DigestValue>Im5kVtItgxmDNz3/Se6kH0MelG4=</DigestValue>
      </Reference>
      <Reference URI="/ppt/media/image25.png?ContentType=image/png">
        <DigestMethod Algorithm="http://www.w3.org/2000/09/xmldsig#sha1"/>
        <DigestValue>6mbOfGuRBZHEo6pRevRPMsTjbOE=</DigestValue>
      </Reference>
      <Reference URI="/ppt/media/image25.wmf?ContentType=image/x-wmf">
        <DigestMethod Algorithm="http://www.w3.org/2000/09/xmldsig#sha1"/>
        <DigestValue>xiwSq4xORSV0OSguAJ4xD0LcZBQ=</DigestValue>
      </Reference>
      <Reference URI="/ppt/media/image26.wmf?ContentType=image/x-wmf">
        <DigestMethod Algorithm="http://www.w3.org/2000/09/xmldsig#sha1"/>
        <DigestValue>MJmciiRbec227Iso5L6Uu1M1mAs=</DigestValue>
      </Reference>
      <Reference URI="/ppt/media/image27.png?ContentType=image/png">
        <DigestMethod Algorithm="http://www.w3.org/2000/09/xmldsig#sha1"/>
        <DigestValue>ps7nO1WZC1lgT2swmMmGbIw8jGc=</DigestValue>
      </Reference>
      <Reference URI="/ppt/media/image27.wmf?ContentType=image/x-wmf">
        <DigestMethod Algorithm="http://www.w3.org/2000/09/xmldsig#sha1"/>
        <DigestValue>eSQNpgr3ejnnEiDYLUVp45kCuqY=</DigestValue>
      </Reference>
      <Reference URI="/ppt/media/image28.wmf?ContentType=image/x-wmf">
        <DigestMethod Algorithm="http://www.w3.org/2000/09/xmldsig#sha1"/>
        <DigestValue>8FIOiWlJX5guMVn8cSOh+sEpbRI=</DigestValue>
      </Reference>
      <Reference URI="/ppt/media/image29.png?ContentType=image/png">
        <DigestMethod Algorithm="http://www.w3.org/2000/09/xmldsig#sha1"/>
        <DigestValue>e4VQQWTdErj5+hEfjtyh2aFBLMo=</DigestValue>
      </Reference>
      <Reference URI="/ppt/media/image29.wmf?ContentType=image/x-wmf">
        <DigestMethod Algorithm="http://www.w3.org/2000/09/xmldsig#sha1"/>
        <DigestValue>ro3tMKRhvqNC1hEAnDdEP9K4UGA=</DigestValue>
      </Reference>
      <Reference URI="/ppt/media/image3.jpg?ContentType=image/jpeg">
        <DigestMethod Algorithm="http://www.w3.org/2000/09/xmldsig#sha1"/>
        <DigestValue>SDqEtxPP+h/dR0dWkn+OM1bV3I8=</DigestValue>
      </Reference>
      <Reference URI="/ppt/media/image3.png?ContentType=image/png">
        <DigestMethod Algorithm="http://www.w3.org/2000/09/xmldsig#sha1"/>
        <DigestValue>q31pcxPBPXzae+S3kfTb4mYx2pg=</DigestValue>
      </Reference>
      <Reference URI="/ppt/media/image30.png?ContentType=image/png">
        <DigestMethod Algorithm="http://www.w3.org/2000/09/xmldsig#sha1"/>
        <DigestValue>kkoua6lWnEvZ3+CPM/qoPF0AoGY=</DigestValue>
      </Reference>
      <Reference URI="/ppt/media/image30.wmf?ContentType=image/x-wmf">
        <DigestMethod Algorithm="http://www.w3.org/2000/09/xmldsig#sha1"/>
        <DigestValue>jRRS+GaLQuavyddZYHTqnC6GuFY=</DigestValue>
      </Reference>
      <Reference URI="/ppt/media/image31.wmf?ContentType=image/x-wmf">
        <DigestMethod Algorithm="http://www.w3.org/2000/09/xmldsig#sha1"/>
        <DigestValue>ZKS3m9uwP5R9XhjlEcNoJvjP/YU=</DigestValue>
      </Reference>
      <Reference URI="/ppt/media/image32.png?ContentType=image/png">
        <DigestMethod Algorithm="http://www.w3.org/2000/09/xmldsig#sha1"/>
        <DigestValue>FS9GR54t2xBIYozWBgEUF+pLWBw=</DigestValue>
      </Reference>
      <Reference URI="/ppt/media/image33.wmf?ContentType=image/x-wmf">
        <DigestMethod Algorithm="http://www.w3.org/2000/09/xmldsig#sha1"/>
        <DigestValue>dI9tOXJwDikRPfPB/LjdXF6Xfzc=</DigestValue>
      </Reference>
      <Reference URI="/ppt/media/image34.png?ContentType=image/png">
        <DigestMethod Algorithm="http://www.w3.org/2000/09/xmldsig#sha1"/>
        <DigestValue>52IW1RbipYTw/rnc/xe6TfE2ARk=</DigestValue>
      </Reference>
      <Reference URI="/ppt/media/image35.png?ContentType=image/png">
        <DigestMethod Algorithm="http://www.w3.org/2000/09/xmldsig#sha1"/>
        <DigestValue>zOET0krkN8yINozEJPr+fBzVfP8=</DigestValue>
      </Reference>
      <Reference URI="/ppt/media/image35.wmf?ContentType=image/x-wmf">
        <DigestMethod Algorithm="http://www.w3.org/2000/09/xmldsig#sha1"/>
        <DigestValue>4JHcEHHRM8kVnL54Iur9E3YLwYM=</DigestValue>
      </Reference>
      <Reference URI="/ppt/media/image36.wmf?ContentType=image/x-wmf">
        <DigestMethod Algorithm="http://www.w3.org/2000/09/xmldsig#sha1"/>
        <DigestValue>MBD8qgbCHH95syIiwIV/tIfo/TI=</DigestValue>
      </Reference>
      <Reference URI="/ppt/media/image37.wmf?ContentType=image/x-wmf">
        <DigestMethod Algorithm="http://www.w3.org/2000/09/xmldsig#sha1"/>
        <DigestValue>vC7m05V0FOrvfcU0eMf+c225nBk=</DigestValue>
      </Reference>
      <Reference URI="/ppt/media/image38.png?ContentType=image/png">
        <DigestMethod Algorithm="http://www.w3.org/2000/09/xmldsig#sha1"/>
        <DigestValue>ogkRkIUrtRPbPY1rJA0TnOJI3M8=</DigestValue>
      </Reference>
      <Reference URI="/ppt/media/image38.wmf?ContentType=image/x-wmf">
        <DigestMethod Algorithm="http://www.w3.org/2000/09/xmldsig#sha1"/>
        <DigestValue>64ntNk25k7/7sXV75iwLCmGduW8=</DigestValue>
      </Reference>
      <Reference URI="/ppt/media/image39.wmf?ContentType=image/x-wmf">
        <DigestMethod Algorithm="http://www.w3.org/2000/09/xmldsig#sha1"/>
        <DigestValue>6ZxsCV+NXqmA4znnYnhoNiknBQE=</DigestValue>
      </Reference>
      <Reference URI="/ppt/media/image4.png?ContentType=image/png">
        <DigestMethod Algorithm="http://www.w3.org/2000/09/xmldsig#sha1"/>
        <DigestValue>Y2e6iIflDXKrnzJzCSc4p7M1ZaI=</DigestValue>
      </Reference>
      <Reference URI="/ppt/media/image4.wmf?ContentType=image/x-wmf">
        <DigestMethod Algorithm="http://www.w3.org/2000/09/xmldsig#sha1"/>
        <DigestValue>nDpZjC+ZQ0Z2IASCp6ygJnb323E=</DigestValue>
      </Reference>
      <Reference URI="/ppt/media/image40.png?ContentType=image/png">
        <DigestMethod Algorithm="http://www.w3.org/2000/09/xmldsig#sha1"/>
        <DigestValue>2YktMZRJqtcNjHJ+6Bk+RrGFWN4=</DigestValue>
      </Reference>
      <Reference URI="/ppt/media/image40.wmf?ContentType=image/x-wmf">
        <DigestMethod Algorithm="http://www.w3.org/2000/09/xmldsig#sha1"/>
        <DigestValue>3nEluHTQk3V9onjeVN5mKFwfDGs=</DigestValue>
      </Reference>
      <Reference URI="/ppt/media/image41.png?ContentType=image/png">
        <DigestMethod Algorithm="http://www.w3.org/2000/09/xmldsig#sha1"/>
        <DigestValue>leWcOEPzH89frbi4yE6JtqSBcI8=</DigestValue>
      </Reference>
      <Reference URI="/ppt/media/image41.wmf?ContentType=image/x-wmf">
        <DigestMethod Algorithm="http://www.w3.org/2000/09/xmldsig#sha1"/>
        <DigestValue>PuSXjmXakuyXbDa0Fj+IKwfAyzc=</DigestValue>
      </Reference>
      <Reference URI="/ppt/media/image42.png?ContentType=image/png">
        <DigestMethod Algorithm="http://www.w3.org/2000/09/xmldsig#sha1"/>
        <DigestValue>gmU+ZbfF0HOVbF3RGUVlLw3T6F8=</DigestValue>
      </Reference>
      <Reference URI="/ppt/media/image43.png?ContentType=image/png">
        <DigestMethod Algorithm="http://www.w3.org/2000/09/xmldsig#sha1"/>
        <DigestValue>KQg9Gr2/3WK91rcCcV9Vl06ezzE=</DigestValue>
      </Reference>
      <Reference URI="/ppt/media/image43.wmf?ContentType=image/x-wmf">
        <DigestMethod Algorithm="http://www.w3.org/2000/09/xmldsig#sha1"/>
        <DigestValue>NGMduoVHjxs0NHM4nxkVHhSRgkw=</DigestValue>
      </Reference>
      <Reference URI="/ppt/media/image430.png?ContentType=image/png">
        <DigestMethod Algorithm="http://www.w3.org/2000/09/xmldsig#sha1"/>
        <DigestValue>dXLiBV+q18lX0r5NSKH4x/5mZQE=</DigestValue>
      </Reference>
      <Reference URI="/ppt/media/image44.wmf?ContentType=image/x-wmf">
        <DigestMethod Algorithm="http://www.w3.org/2000/09/xmldsig#sha1"/>
        <DigestValue>d3mjk1EOpVTmEpBT7z1zYsiXRu0=</DigestValue>
      </Reference>
      <Reference URI="/ppt/media/image45.png?ContentType=image/png">
        <DigestMethod Algorithm="http://www.w3.org/2000/09/xmldsig#sha1"/>
        <DigestValue>3qxR4IQYwCwszQdO04z4NWKbXQQ=</DigestValue>
      </Reference>
      <Reference URI="/ppt/media/image45.wmf?ContentType=image/x-wmf">
        <DigestMethod Algorithm="http://www.w3.org/2000/09/xmldsig#sha1"/>
        <DigestValue>yxmk+/pBcMxOqGUH+kLu+nFjj1Q=</DigestValue>
      </Reference>
      <Reference URI="/ppt/media/image46.wmf?ContentType=image/x-wmf">
        <DigestMethod Algorithm="http://www.w3.org/2000/09/xmldsig#sha1"/>
        <DigestValue>dZChpmFTF0bP+oigDzB83ERsgYE=</DigestValue>
      </Reference>
      <Reference URI="/ppt/media/image47.png?ContentType=image/png">
        <DigestMethod Algorithm="http://www.w3.org/2000/09/xmldsig#sha1"/>
        <DigestValue>3mU6VzFy2zarI6F2yV19J3cxL9s=</DigestValue>
      </Reference>
      <Reference URI="/ppt/media/image48.wmf?ContentType=image/x-wmf">
        <DigestMethod Algorithm="http://www.w3.org/2000/09/xmldsig#sha1"/>
        <DigestValue>izCMtQ1HWg6ELk6DnIcRW8vWPW4=</DigestValue>
      </Reference>
      <Reference URI="/ppt/media/image49.wmf?ContentType=image/x-wmf">
        <DigestMethod Algorithm="http://www.w3.org/2000/09/xmldsig#sha1"/>
        <DigestValue>ew1ifM+bBy5tZI0wVSjV73KcBEk=</DigestValue>
      </Reference>
      <Reference URI="/ppt/media/image5.wmf?ContentType=image/x-wmf">
        <DigestMethod Algorithm="http://www.w3.org/2000/09/xmldsig#sha1"/>
        <DigestValue>MW+MS9eUhns0LTiHqGIdtFWXT6A=</DigestValue>
      </Reference>
      <Reference URI="/ppt/media/image50.wmf?ContentType=image/x-wmf">
        <DigestMethod Algorithm="http://www.w3.org/2000/09/xmldsig#sha1"/>
        <DigestValue>xYzBdRHRhyg/djLrXOTmX89EZlw=</DigestValue>
      </Reference>
      <Reference URI="/ppt/media/image51.wmf?ContentType=image/x-wmf">
        <DigestMethod Algorithm="http://www.w3.org/2000/09/xmldsig#sha1"/>
        <DigestValue>665yHpO/RybsMhmvgDRWzF+TQCI=</DigestValue>
      </Reference>
      <Reference URI="/ppt/media/image52.png?ContentType=image/png">
        <DigestMethod Algorithm="http://www.w3.org/2000/09/xmldsig#sha1"/>
        <DigestValue>842joMjQie7N7uDqgxIsDlsfLBc=</DigestValue>
      </Reference>
      <Reference URI="/ppt/media/image52.wmf?ContentType=image/x-wmf">
        <DigestMethod Algorithm="http://www.w3.org/2000/09/xmldsig#sha1"/>
        <DigestValue>ROBjyEn5xkh4UCGXpS/YGeKht34=</DigestValue>
      </Reference>
      <Reference URI="/ppt/media/image53.wmf?ContentType=image/x-wmf">
        <DigestMethod Algorithm="http://www.w3.org/2000/09/xmldsig#sha1"/>
        <DigestValue>hTZd3J0kGds9vjKKKVxgoSbBDts=</DigestValue>
      </Reference>
      <Reference URI="/ppt/media/image54.png?ContentType=image/png">
        <DigestMethod Algorithm="http://www.w3.org/2000/09/xmldsig#sha1"/>
        <DigestValue>ywSlN8h4N1LU8YLeaKHmVfXBV/E=</DigestValue>
      </Reference>
      <Reference URI="/ppt/media/image54.wmf?ContentType=image/x-wmf">
        <DigestMethod Algorithm="http://www.w3.org/2000/09/xmldsig#sha1"/>
        <DigestValue>TOUXSfkw2w8L2JJ8ieQuLZxsSgk=</DigestValue>
      </Reference>
      <Reference URI="/ppt/media/image55.png?ContentType=image/png">
        <DigestMethod Algorithm="http://www.w3.org/2000/09/xmldsig#sha1"/>
        <DigestValue>e+rMG04qUUY9b7tlZ69Dz5GmbWs=</DigestValue>
      </Reference>
      <Reference URI="/ppt/media/image55.wmf?ContentType=image/x-wmf">
        <DigestMethod Algorithm="http://www.w3.org/2000/09/xmldsig#sha1"/>
        <DigestValue>ZwyvIT7JWI9JbmZf/0PxUGPeWcg=</DigestValue>
      </Reference>
      <Reference URI="/ppt/media/image56.wmf?ContentType=image/x-wmf">
        <DigestMethod Algorithm="http://www.w3.org/2000/09/xmldsig#sha1"/>
        <DigestValue>9aVQeioyZPlf3yphxc8Unt3BBqE=</DigestValue>
      </Reference>
      <Reference URI="/ppt/media/image57.wmf?ContentType=image/x-wmf">
        <DigestMethod Algorithm="http://www.w3.org/2000/09/xmldsig#sha1"/>
        <DigestValue>aKnwGEJVoZjXn+KhMI9o6pZp3zU=</DigestValue>
      </Reference>
      <Reference URI="/ppt/media/image58.wmf?ContentType=image/x-wmf">
        <DigestMethod Algorithm="http://www.w3.org/2000/09/xmldsig#sha1"/>
        <DigestValue>iPFsL4p2n8uUkO5p2tjk09gXItY=</DigestValue>
      </Reference>
      <Reference URI="/ppt/media/image59.png?ContentType=image/png">
        <DigestMethod Algorithm="http://www.w3.org/2000/09/xmldsig#sha1"/>
        <DigestValue>u87ndPiORV+KRFnABHXaJFbd1R0=</DigestValue>
      </Reference>
      <Reference URI="/ppt/media/image59.wmf?ContentType=image/x-wmf">
        <DigestMethod Algorithm="http://www.w3.org/2000/09/xmldsig#sha1"/>
        <DigestValue>haNaytej6OGx6HdwUP3B40zhjiY=</DigestValue>
      </Reference>
      <Reference URI="/ppt/media/image6.wmf?ContentType=image/x-wmf">
        <DigestMethod Algorithm="http://www.w3.org/2000/09/xmldsig#sha1"/>
        <DigestValue>kgGf3BcYZ6CY/NJYiCnFN3C91e4=</DigestValue>
      </Reference>
      <Reference URI="/ppt/media/image60.png?ContentType=image/png">
        <DigestMethod Algorithm="http://www.w3.org/2000/09/xmldsig#sha1"/>
        <DigestValue>grfR9vDLV5HlkixobuK09yLX61w=</DigestValue>
      </Reference>
      <Reference URI="/ppt/media/image61.wmf?ContentType=image/x-wmf">
        <DigestMethod Algorithm="http://www.w3.org/2000/09/xmldsig#sha1"/>
        <DigestValue>5GDczg1xg8Z0MXvHSlt09R4Sz58=</DigestValue>
      </Reference>
      <Reference URI="/ppt/media/image62.png?ContentType=image/png">
        <DigestMethod Algorithm="http://www.w3.org/2000/09/xmldsig#sha1"/>
        <DigestValue>T/i0Df6Rb6lLa4Iil8oKXJtaC+k=</DigestValue>
      </Reference>
      <Reference URI="/ppt/media/image62.wmf?ContentType=image/x-wmf">
        <DigestMethod Algorithm="http://www.w3.org/2000/09/xmldsig#sha1"/>
        <DigestValue>lM/n4Bowt17oGK8QeEn0VRlSlTo=</DigestValue>
      </Reference>
      <Reference URI="/ppt/media/image63.png?ContentType=image/png">
        <DigestMethod Algorithm="http://www.w3.org/2000/09/xmldsig#sha1"/>
        <DigestValue>zVjXaIFF2kXlGscb013gozYxwPo=</DigestValue>
      </Reference>
      <Reference URI="/ppt/media/image64.png?ContentType=image/png">
        <DigestMethod Algorithm="http://www.w3.org/2000/09/xmldsig#sha1"/>
        <DigestValue>5ZNdFNu9BZC+hooKJNEtEIsuvzc=</DigestValue>
      </Reference>
      <Reference URI="/ppt/media/image65.png?ContentType=image/png">
        <DigestMethod Algorithm="http://www.w3.org/2000/09/xmldsig#sha1"/>
        <DigestValue>NmreRKU8h0QDneu9oWPypakejws=</DigestValue>
      </Reference>
      <Reference URI="/ppt/media/image66.png?ContentType=image/png">
        <DigestMethod Algorithm="http://www.w3.org/2000/09/xmldsig#sha1"/>
        <DigestValue>wa7G42zGbIJ0BGC+BVZsa1xo1HA=</DigestValue>
      </Reference>
      <Reference URI="/ppt/media/image67.wmf?ContentType=image/x-wmf">
        <DigestMethod Algorithm="http://www.w3.org/2000/09/xmldsig#sha1"/>
        <DigestValue>CAnGfL1KOqIetk7DYSuqVmcIOhs=</DigestValue>
      </Reference>
      <Reference URI="/ppt/media/image68.png?ContentType=image/png">
        <DigestMethod Algorithm="http://www.w3.org/2000/09/xmldsig#sha1"/>
        <DigestValue>ynZ2sIi0WiG4549UheUmtYUbmfQ=</DigestValue>
      </Reference>
      <Reference URI="/ppt/media/image69.png?ContentType=image/png">
        <DigestMethod Algorithm="http://www.w3.org/2000/09/xmldsig#sha1"/>
        <DigestValue>XU7v42D8Mcn0d5QbQPgPm2YgKgQ=</DigestValue>
      </Reference>
      <Reference URI="/ppt/media/image7.wmf?ContentType=image/x-wmf">
        <DigestMethod Algorithm="http://www.w3.org/2000/09/xmldsig#sha1"/>
        <DigestValue>JFMAEbYS1zcwLkWLZhaNZfdSy+k=</DigestValue>
      </Reference>
      <Reference URI="/ppt/media/image70.wmf?ContentType=image/x-wmf">
        <DigestMethod Algorithm="http://www.w3.org/2000/09/xmldsig#sha1"/>
        <DigestValue>qeQNKzuiHqJ4Hxm+sSKCvpEt6b8=</DigestValue>
      </Reference>
      <Reference URI="/ppt/media/image71.wmf?ContentType=image/x-wmf">
        <DigestMethod Algorithm="http://www.w3.org/2000/09/xmldsig#sha1"/>
        <DigestValue>eUynIdXtEXhs5vI5OarQKR0H6Iw=</DigestValue>
      </Reference>
      <Reference URI="/ppt/media/image72.wmf?ContentType=image/x-wmf">
        <DigestMethod Algorithm="http://www.w3.org/2000/09/xmldsig#sha1"/>
        <DigestValue>jYJ5G5uXG3whKjWP/DLYe8wUezg=</DigestValue>
      </Reference>
      <Reference URI="/ppt/media/image73.wmf?ContentType=image/x-wmf">
        <DigestMethod Algorithm="http://www.w3.org/2000/09/xmldsig#sha1"/>
        <DigestValue>msHBm2yUlDufVS7wx2OFqxPuBdQ=</DigestValue>
      </Reference>
      <Reference URI="/ppt/media/image74.wmf?ContentType=image/x-wmf">
        <DigestMethod Algorithm="http://www.w3.org/2000/09/xmldsig#sha1"/>
        <DigestValue>bc7erpcKBvC//0OztSHgRN34KA4=</DigestValue>
      </Reference>
      <Reference URI="/ppt/media/image75.wmf?ContentType=image/x-wmf">
        <DigestMethod Algorithm="http://www.w3.org/2000/09/xmldsig#sha1"/>
        <DigestValue>x5c1bLfdAWM6oMlqPWE7LdI3w0I=</DigestValue>
      </Reference>
      <Reference URI="/ppt/media/image76.png?ContentType=image/png">
        <DigestMethod Algorithm="http://www.w3.org/2000/09/xmldsig#sha1"/>
        <DigestValue>DeBx4HoODchL9I9yYh0hpjbFZLk=</DigestValue>
      </Reference>
      <Reference URI="/ppt/media/image76.wmf?ContentType=image/x-wmf">
        <DigestMethod Algorithm="http://www.w3.org/2000/09/xmldsig#sha1"/>
        <DigestValue>hMp2j9xxi0e3JHDh4DBDg1036uU=</DigestValue>
      </Reference>
      <Reference URI="/ppt/media/image77.wmf?ContentType=image/x-wmf">
        <DigestMethod Algorithm="http://www.w3.org/2000/09/xmldsig#sha1"/>
        <DigestValue>yLNBC14Re5FhiZfz7ZfCm6HtWpY=</DigestValue>
      </Reference>
      <Reference URI="/ppt/media/image78.png?ContentType=image/png">
        <DigestMethod Algorithm="http://www.w3.org/2000/09/xmldsig#sha1"/>
        <DigestValue>5JSnE2+aAxIcUNI+X1zLm6WFe9o=</DigestValue>
      </Reference>
      <Reference URI="/ppt/media/image79.png?ContentType=image/png">
        <DigestMethod Algorithm="http://www.w3.org/2000/09/xmldsig#sha1"/>
        <DigestValue>G4v62McaLLKdUVDSsCq8k+MXYC8=</DigestValue>
      </Reference>
      <Reference URI="/ppt/media/image8.wmf?ContentType=image/x-wmf">
        <DigestMethod Algorithm="http://www.w3.org/2000/09/xmldsig#sha1"/>
        <DigestValue>3yPDEJG+bDfT9Nijq9otR0XkuOw=</DigestValue>
      </Reference>
      <Reference URI="/ppt/media/image80.wmf?ContentType=image/x-wmf">
        <DigestMethod Algorithm="http://www.w3.org/2000/09/xmldsig#sha1"/>
        <DigestValue>F2n/WUkbGW9HOWlEI8aRODGqLKA=</DigestValue>
      </Reference>
      <Reference URI="/ppt/media/image81.wmf?ContentType=image/x-wmf">
        <DigestMethod Algorithm="http://www.w3.org/2000/09/xmldsig#sha1"/>
        <DigestValue>7QET2K8B73eS/lVdvXEmMxWzs64=</DigestValue>
      </Reference>
      <Reference URI="/ppt/media/image82.png?ContentType=image/png">
        <DigestMethod Algorithm="http://www.w3.org/2000/09/xmldsig#sha1"/>
        <DigestValue>fEUj1QA/O5eb1eJqE8xY1HelQB4=</DigestValue>
      </Reference>
      <Reference URI="/ppt/media/image83.wmf?ContentType=image/x-wmf">
        <DigestMethod Algorithm="http://www.w3.org/2000/09/xmldsig#sha1"/>
        <DigestValue>BqWRgocTipulfzGmU8KjM7F2wyA=</DigestValue>
      </Reference>
      <Reference URI="/ppt/media/image84.png?ContentType=image/png">
        <DigestMethod Algorithm="http://www.w3.org/2000/09/xmldsig#sha1"/>
        <DigestValue>nHuv0m7gj5Vkgoqw+quoYoShY8g=</DigestValue>
      </Reference>
      <Reference URI="/ppt/media/image84.wmf?ContentType=image/x-wmf">
        <DigestMethod Algorithm="http://www.w3.org/2000/09/xmldsig#sha1"/>
        <DigestValue>S0nwKjECN+Ea/W2bt2QFMcItK5M=</DigestValue>
      </Reference>
      <Reference URI="/ppt/media/image85.png?ContentType=image/png">
        <DigestMethod Algorithm="http://www.w3.org/2000/09/xmldsig#sha1"/>
        <DigestValue>tXhnAloEDzrsVFYDdWrCJARTTCo=</DigestValue>
      </Reference>
      <Reference URI="/ppt/media/image85.wmf?ContentType=image/x-wmf">
        <DigestMethod Algorithm="http://www.w3.org/2000/09/xmldsig#sha1"/>
        <DigestValue>UlI1lKqWt2cZRUPSWfVYioBRyKk=</DigestValue>
      </Reference>
      <Reference URI="/ppt/media/image86.wmf?ContentType=image/x-wmf">
        <DigestMethod Algorithm="http://www.w3.org/2000/09/xmldsig#sha1"/>
        <DigestValue>Y+Il+10rzAZl8vNCWoCiDnA1jnQ=</DigestValue>
      </Reference>
      <Reference URI="/ppt/media/image87.png?ContentType=image/png">
        <DigestMethod Algorithm="http://www.w3.org/2000/09/xmldsig#sha1"/>
        <DigestValue>e0HTxTtsPJUDScsWND7QB0V7B+k=</DigestValue>
      </Reference>
      <Reference URI="/ppt/media/image87.wmf?ContentType=image/x-wmf">
        <DigestMethod Algorithm="http://www.w3.org/2000/09/xmldsig#sha1"/>
        <DigestValue>d6SbHenozs6FYllQdk0ouUkScQY=</DigestValue>
      </Reference>
      <Reference URI="/ppt/media/image88.wmf?ContentType=image/x-wmf">
        <DigestMethod Algorithm="http://www.w3.org/2000/09/xmldsig#sha1"/>
        <DigestValue>n98vIF0QfoUwcQvxmni6DK3Ik3Q=</DigestValue>
      </Reference>
      <Reference URI="/ppt/media/image89.png?ContentType=image/png">
        <DigestMethod Algorithm="http://www.w3.org/2000/09/xmldsig#sha1"/>
        <DigestValue>igY1BsSI5IFkoOI7zF+7+VBdjO0=</DigestValue>
      </Reference>
      <Reference URI="/ppt/media/image89.wmf?ContentType=image/x-wmf">
        <DigestMethod Algorithm="http://www.w3.org/2000/09/xmldsig#sha1"/>
        <DigestValue>OUzhGHCJJNhJpoymjHi5vGfK+D8=</DigestValue>
      </Reference>
      <Reference URI="/ppt/media/image9.png?ContentType=image/png">
        <DigestMethod Algorithm="http://www.w3.org/2000/09/xmldsig#sha1"/>
        <DigestValue>JzEwlKe73lfqqXcwh6lxByjcw8c=</DigestValue>
      </Reference>
      <Reference URI="/ppt/media/image90.png?ContentType=image/png">
        <DigestMethod Algorithm="http://www.w3.org/2000/09/xmldsig#sha1"/>
        <DigestValue>bvtnrdhRyA9NbKep7B5RUxNGn8s=</DigestValue>
      </Reference>
      <Reference URI="/ppt/media/image90.wmf?ContentType=image/x-wmf">
        <DigestMethod Algorithm="http://www.w3.org/2000/09/xmldsig#sha1"/>
        <DigestValue>Qu5JCSJHYaTGbAPzIjZv9++k7DA=</DigestValue>
      </Reference>
      <Reference URI="/ppt/media/image900.png?ContentType=image/png">
        <DigestMethod Algorithm="http://www.w3.org/2000/09/xmldsig#sha1"/>
        <DigestValue>7jo3buk33Dp9+vKdtH8NY8sO4bs=</DigestValue>
      </Reference>
      <Reference URI="/ppt/media/image91.wmf?ContentType=image/x-wmf">
        <DigestMethod Algorithm="http://www.w3.org/2000/09/xmldsig#sha1"/>
        <DigestValue>IMM9vW1HCaAsTwUolGFFIKvoLPA=</DigestValue>
      </Reference>
      <Reference URI="/ppt/media/image92.wmf?ContentType=image/x-wmf">
        <DigestMethod Algorithm="http://www.w3.org/2000/09/xmldsig#sha1"/>
        <DigestValue>gi1FnpoFXdTRCBHZZfnQSpqrwSg=</DigestValue>
      </Reference>
      <Reference URI="/ppt/media/image93.png?ContentType=image/png">
        <DigestMethod Algorithm="http://www.w3.org/2000/09/xmldsig#sha1"/>
        <DigestValue>6uHxQMbOoplo47F71XLvLC458kQ=</DigestValue>
      </Reference>
      <Reference URI="/ppt/media/image94.jpg?ContentType=image/jpeg">
        <DigestMethod Algorithm="http://www.w3.org/2000/09/xmldsig#sha1"/>
        <DigestValue>hslVd32pLSbsZltVCU4pIDppwr8=</DigestValue>
      </Reference>
      <Reference URI="/ppt/media/image95.png?ContentType=image/png">
        <DigestMethod Algorithm="http://www.w3.org/2000/09/xmldsig#sha1"/>
        <DigestValue>z4UB5Y865OtPLDqD8Pwz5/frIJM=</DigestValue>
      </Reference>
      <Reference URI="/ppt/media/image96.png?ContentType=image/png">
        <DigestMethod Algorithm="http://www.w3.org/2000/09/xmldsig#sha1"/>
        <DigestValue>/K6oGDnFlTH73PfMf/5lfCF7J6k=</DigestValue>
      </Reference>
      <Reference URI="/ppt/media/image97.png?ContentType=image/png">
        <DigestMethod Algorithm="http://www.w3.org/2000/09/xmldsig#sha1"/>
        <DigestValue>HE1q+74XdAF4lvdXjvH6bJsQ8Z8=</DigestValue>
      </Reference>
      <Reference URI="/ppt/media/image98.wmf?ContentType=image/x-wmf">
        <DigestMethod Algorithm="http://www.w3.org/2000/09/xmldsig#sha1"/>
        <DigestValue>diNAwDxL84Q7M0zAOnWIEp7WkEA=</DigestValue>
      </Reference>
      <Reference URI="/ppt/media/image99.wmf?ContentType=image/x-wmf">
        <DigestMethod Algorithm="http://www.w3.org/2000/09/xmldsig#sha1"/>
        <DigestValue>u+dpoUdQ5XDJjwu5RiIKjwo9j9o=</DigestValue>
      </Reference>
      <Reference URI="/ppt/presentation.xml?ContentType=application/vnd.openxmlformats-officedocument.presentationml.presentation.main+xml">
        <DigestMethod Algorithm="http://www.w3.org/2000/09/xmldsig#sha1"/>
        <DigestValue>z6kI3AwJBPOQbVtXWbNhTy5DuKY=</DigestValue>
      </Reference>
      <Reference URI="/ppt/presProps.xml?ContentType=application/vnd.openxmlformats-officedocument.presentationml.presProps+xml">
        <DigestMethod Algorithm="http://www.w3.org/2000/09/xmldsig#sha1"/>
        <DigestValue>2kqoEiI+7W+HaYeo6w0kDR+Y1go=</DigestValue>
      </Reference>
      <Reference URI="/ppt/slideLayouts/_rels/slideLayout1.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3Y2qbe4SyViV4w4EVTTCm2Dw8Go=</DigestValue>
      </Reference>
      <Reference URI="/ppt/slideLayouts/_rels/slideLayout2.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3.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4.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5.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6.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7.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8.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QsH69bocS3AV0KATb+o9BZ1MTrA=</DigestValue>
      </Reference>
      <Reference URI="/ppt/slideLayouts/slideLayout1.xml?ContentType=application/vnd.openxmlformats-officedocument.presentationml.slideLayout+xml">
        <DigestMethod Algorithm="http://www.w3.org/2000/09/xmldsig#sha1"/>
        <DigestValue>lO8oHGhQ9/eUgRJpOYV77lU/z7s=</DigestValue>
      </Reference>
      <Reference URI="/ppt/slideLayouts/slideLayout2.xml?ContentType=application/vnd.openxmlformats-officedocument.presentationml.slideLayout+xml">
        <DigestMethod Algorithm="http://www.w3.org/2000/09/xmldsig#sha1"/>
        <DigestValue>kl1eE5XLokbxZ6iEPPnkRVncEH8=</DigestValue>
      </Reference>
      <Reference URI="/ppt/slideLayouts/slideLayout3.xml?ContentType=application/vnd.openxmlformats-officedocument.presentationml.slideLayout+xml">
        <DigestMethod Algorithm="http://www.w3.org/2000/09/xmldsig#sha1"/>
        <DigestValue>d/YDAERKY67Ps8+vmO6tfg4dGTs=</DigestValue>
      </Reference>
      <Reference URI="/ppt/slideLayouts/slideLayout4.xml?ContentType=application/vnd.openxmlformats-officedocument.presentationml.slideLayout+xml">
        <DigestMethod Algorithm="http://www.w3.org/2000/09/xmldsig#sha1"/>
        <DigestValue>QpH/nfvLjmntGhhilqY9hYnrHEQ=</DigestValue>
      </Reference>
      <Reference URI="/ppt/slideLayouts/slideLayout5.xml?ContentType=application/vnd.openxmlformats-officedocument.presentationml.slideLayout+xml">
        <DigestMethod Algorithm="http://www.w3.org/2000/09/xmldsig#sha1"/>
        <DigestValue>p1oi7w/4xsy5/0gWTNZOLnMLsLw=</DigestValue>
      </Reference>
      <Reference URI="/ppt/slideLayouts/slideLayout6.xml?ContentType=application/vnd.openxmlformats-officedocument.presentationml.slideLayout+xml">
        <DigestMethod Algorithm="http://www.w3.org/2000/09/xmldsig#sha1"/>
        <DigestValue>kjS6apIhzNaO32P94Q0PPknVe/4=</DigestValue>
      </Reference>
      <Reference URI="/ppt/slideLayouts/slideLayout7.xml?ContentType=application/vnd.openxmlformats-officedocument.presentationml.slideLayout+xml">
        <DigestMethod Algorithm="http://www.w3.org/2000/09/xmldsig#sha1"/>
        <DigestValue>H9jrDgckQtAhrBrL6anB2j+dmtM=</DigestValue>
      </Reference>
      <Reference URI="/ppt/slideLayouts/slideLayout8.xml?ContentType=application/vnd.openxmlformats-officedocument.presentationml.slideLayout+xml">
        <DigestMethod Algorithm="http://www.w3.org/2000/09/xmldsig#sha1"/>
        <DigestValue>0nhyCft3YiVGJ9Co4sYNnc0q2TE=</DigestValue>
      </Reference>
      <Reference URI="/ppt/slideMasters/_rels/slideMaster1.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10"/>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8"/>
          </Transform>
          <Transform Algorithm="http://www.w3.org/TR/2001/REC-xml-c14n-20010315"/>
        </Transforms>
        <DigestMethod Algorithm="http://www.w3.org/2000/09/xmldsig#sha1"/>
        <DigestValue>00nvi4KfRp/JvSbUALPuonpN7Ak=</DigestValue>
      </Reference>
      <Reference URI="/ppt/slideMasters/slideMaster1.xml?ContentType=application/vnd.openxmlformats-officedocument.presentationml.slideMaster+xml">
        <DigestMethod Algorithm="http://www.w3.org/2000/09/xmldsig#sha1"/>
        <DigestValue>amtz+IGgbGYz/ptjupYAwiBdgdM=</DigestValue>
      </Reference>
      <Reference URI="/ppt/slides/_rels/slide1.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Y4xwN4sffvEqfZ8Jv9at7OGSPhE=</DigestValue>
      </Reference>
      <Reference URI="/ppt/slides/_rels/slide10.xml.rels?ContentType=application/vnd.openxmlformats-package.relationships+xml">
        <Transforms>
          <Transform Algorithm="http://schemas.openxmlformats.org/package/2006/RelationshipTransform">
            <mdssi:RelationshipReference xmlns:mdssi="http://schemas.openxmlformats.org/package/2006/digital-signature" SourceId="rId18"/>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17"/>
            <mdssi:RelationshipReference xmlns:mdssi="http://schemas.openxmlformats.org/package/2006/digital-signature" SourceId="rId2"/>
            <mdssi:RelationshipReference xmlns:mdssi="http://schemas.openxmlformats.org/package/2006/digital-signature" SourceId="rId16"/>
            <mdssi:RelationshipReference xmlns:mdssi="http://schemas.openxmlformats.org/package/2006/digital-signature" SourceId="rId20"/>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mdssi:RelationshipReference xmlns:mdssi="http://schemas.openxmlformats.org/package/2006/digital-signature" SourceId="rId15"/>
            <mdssi:RelationshipReference xmlns:mdssi="http://schemas.openxmlformats.org/package/2006/digital-signature" SourceId="rId10"/>
            <mdssi:RelationshipReference xmlns:mdssi="http://schemas.openxmlformats.org/package/2006/digital-signature" SourceId="rId19"/>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14"/>
            <mdssi:RelationshipReference xmlns:mdssi="http://schemas.openxmlformats.org/package/2006/digital-signature" SourceId="rId8"/>
            <mdssi:RelationshipReference xmlns:mdssi="http://schemas.openxmlformats.org/package/2006/digital-signature" SourceId="rId13"/>
          </Transform>
          <Transform Algorithm="http://www.w3.org/TR/2001/REC-xml-c14n-20010315"/>
        </Transforms>
        <DigestMethod Algorithm="http://www.w3.org/2000/09/xmldsig#sha1"/>
        <DigestValue>5fcXGWxbo61loWVpglwu6mHRwKA=</DigestValue>
      </Reference>
      <Reference URI="/ppt/slides/_rels/slide11.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10"/>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8"/>
          </Transform>
          <Transform Algorithm="http://www.w3.org/TR/2001/REC-xml-c14n-20010315"/>
        </Transforms>
        <DigestMethod Algorithm="http://www.w3.org/2000/09/xmldsig#sha1"/>
        <DigestValue>DkMnrXOJia0nKWJFZgUCNjK9hnA=</DigestValue>
      </Reference>
      <Reference URI="/ppt/slides/_rels/slide12.xml.rels?ContentType=application/vnd.openxmlformats-package.relationships+xml">
        <Transforms>
          <Transform Algorithm="http://schemas.openxmlformats.org/package/2006/RelationshipTransform">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Transform>
          <Transform Algorithm="http://www.w3.org/TR/2001/REC-xml-c14n-20010315"/>
        </Transforms>
        <DigestMethod Algorithm="http://www.w3.org/2000/09/xmldsig#sha1"/>
        <DigestValue>ow1BsGbShyiBGctjTtso1E/TTWk=</DigestValue>
      </Reference>
      <Reference URI="/ppt/slides/_rels/slide13.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TzMJX56vxPGd8Pctkl/6ff+WfXs=</DigestValue>
      </Reference>
      <Reference URI="/ppt/slides/_rels/slide14.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lcG+P3JI/olAoy0HeO53GbiK6hA=</DigestValue>
      </Reference>
      <Reference URI="/ppt/slides/_rels/slide15.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mdssi:RelationshipReference xmlns:mdssi="http://schemas.openxmlformats.org/package/2006/digital-signature" SourceId="rId10"/>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8"/>
          </Transform>
          <Transform Algorithm="http://www.w3.org/TR/2001/REC-xml-c14n-20010315"/>
        </Transforms>
        <DigestMethod Algorithm="http://www.w3.org/2000/09/xmldsig#sha1"/>
        <DigestValue>uTDzez4X0tetoUQwdAb447BEyF4=</DigestValue>
      </Reference>
      <Reference URI="/ppt/slides/_rels/slide16.xml.rels?ContentType=application/vnd.openxmlformats-package.relationships+xml">
        <Transforms>
          <Transform Algorithm="http://schemas.openxmlformats.org/package/2006/RelationshipTransform">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Transform>
          <Transform Algorithm="http://www.w3.org/TR/2001/REC-xml-c14n-20010315"/>
        </Transforms>
        <DigestMethod Algorithm="http://www.w3.org/2000/09/xmldsig#sha1"/>
        <DigestValue>zu2BC4sHABoVfZalnX++5xIABmw=</DigestValue>
      </Reference>
      <Reference URI="/ppt/slides/_rels/slide17.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Transform>
          <Transform Algorithm="http://www.w3.org/TR/2001/REC-xml-c14n-20010315"/>
        </Transforms>
        <DigestMethod Algorithm="http://www.w3.org/2000/09/xmldsig#sha1"/>
        <DigestValue>wmIsSmCI9fbe8CuBJko2boif/ZQ=</DigestValue>
      </Reference>
      <Reference URI="/ppt/slides/_rels/slide18.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3"/>
          </Transform>
          <Transform Algorithm="http://www.w3.org/TR/2001/REC-xml-c14n-20010315"/>
        </Transforms>
        <DigestMethod Algorithm="http://www.w3.org/2000/09/xmldsig#sha1"/>
        <DigestValue>tGorVg4SDua97nKxExpXOIpgyVU=</DigestValue>
      </Reference>
      <Reference URI="/ppt/slides/_rels/slide19.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0/09/xmldsig#sha1"/>
        <DigestValue>+JojogEyAwRZfbSHjO8LaIDkmCo=</DigestValue>
      </Reference>
      <Reference URI="/ppt/slides/_rels/slide2.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ClewwsyHsbKKGGByzGhflB1yGDM=</DigestValue>
      </Reference>
      <Reference URI="/ppt/slides/_rels/slide20.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Transform>
          <Transform Algorithm="http://www.w3.org/TR/2001/REC-xml-c14n-20010315"/>
        </Transforms>
        <DigestMethod Algorithm="http://www.w3.org/2000/09/xmldsig#sha1"/>
        <DigestValue>lqoSRexYDr78sKEUyi5wE5irEbI=</DigestValue>
      </Reference>
      <Reference URI="/ppt/slides/_rels/slide21.xml.rels?ContentType=application/vnd.openxmlformats-package.relationships+xml">
        <Transforms>
          <Transform Algorithm="http://schemas.openxmlformats.org/package/2006/RelationshipTransform">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mdssi:RelationshipReference xmlns:mdssi="http://schemas.openxmlformats.org/package/2006/digital-signature" SourceId="rId10"/>
          </Transform>
          <Transform Algorithm="http://www.w3.org/TR/2001/REC-xml-c14n-20010315"/>
        </Transforms>
        <DigestMethod Algorithm="http://www.w3.org/2000/09/xmldsig#sha1"/>
        <DigestValue>kteOQfOi3lfWiZccq47wmRoRnHg=</DigestValue>
      </Reference>
      <Reference URI="/ppt/slides/_rels/slide22.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BLRmtruGiZDe+UZ1GpE1ys5AntI=</DigestValue>
      </Reference>
      <Reference URI="/ppt/slides/_rels/slide23.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Transform>
          <Transform Algorithm="http://www.w3.org/TR/2001/REC-xml-c14n-20010315"/>
        </Transforms>
        <DigestMethod Algorithm="http://www.w3.org/2000/09/xmldsig#sha1"/>
        <DigestValue>3f98N2C3CKcTbYdqvjIleAJfNSQ=</DigestValue>
      </Reference>
      <Reference URI="/ppt/slides/_rels/slide24.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Transform>
          <Transform Algorithm="http://www.w3.org/TR/2001/REC-xml-c14n-20010315"/>
        </Transforms>
        <DigestMethod Algorithm="http://www.w3.org/2000/09/xmldsig#sha1"/>
        <DigestValue>WA0HcopsBjX8Z8rM0R+hCn63oaM=</DigestValue>
      </Reference>
      <Reference URI="/ppt/slides/_rels/slide25.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3"/>
          </Transform>
          <Transform Algorithm="http://www.w3.org/TR/2001/REC-xml-c14n-20010315"/>
        </Transforms>
        <DigestMethod Algorithm="http://www.w3.org/2000/09/xmldsig#sha1"/>
        <DigestValue>8rWQq7PTM7Imv1ffc7MhppP2iJ8=</DigestValue>
      </Reference>
      <Reference URI="/ppt/slides/_rels/slide26.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0/09/xmldsig#sha1"/>
        <DigestValue>24T7wOmyk90Hf10cJp2PnvL2vS8=</DigestValue>
      </Reference>
      <Reference URI="/ppt/slides/_rels/slide27.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Transform>
          <Transform Algorithm="http://www.w3.org/TR/2001/REC-xml-c14n-20010315"/>
        </Transforms>
        <DigestMethod Algorithm="http://www.w3.org/2000/09/xmldsig#sha1"/>
        <DigestValue>q6ijeoKT5J4RSav6Vlk3Xt+rpkU=</DigestValue>
      </Reference>
      <Reference URI="/ppt/slides/_rels/slide28.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Transform>
          <Transform Algorithm="http://www.w3.org/TR/2001/REC-xml-c14n-20010315"/>
        </Transforms>
        <DigestMethod Algorithm="http://www.w3.org/2000/09/xmldsig#sha1"/>
        <DigestValue>vAwwmSPml+hwI7gPei8hVQU0h5s=</DigestValue>
      </Reference>
      <Reference URI="/ppt/slides/_rels/slide29.xml.rels?ContentType=application/vnd.openxmlformats-package.relationships+xml">
        <Transforms>
          <Transform Algorithm="http://schemas.openxmlformats.org/package/2006/RelationshipTransform">
            <mdssi:RelationshipReference xmlns:mdssi="http://schemas.openxmlformats.org/package/2006/digital-signature" SourceId="rId10"/>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Transform>
          <Transform Algorithm="http://www.w3.org/TR/2001/REC-xml-c14n-20010315"/>
        </Transforms>
        <DigestMethod Algorithm="http://www.w3.org/2000/09/xmldsig#sha1"/>
        <DigestValue>09cuNA+hXq28DzJ6vrcEGatuVEc=</DigestValue>
      </Reference>
      <Reference URI="/ppt/slides/_rels/slide3.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DYWKmfZBr0U3keiSl5fUc+lUWCc=</DigestValue>
      </Reference>
      <Reference URI="/ppt/slides/_rels/slide30.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DUlQoRcBVIuEnq/F93cX8Vi0Qck=</DigestValue>
      </Reference>
      <Reference URI="/ppt/slides/_rels/slide31.xml.rels?ContentType=application/vnd.openxmlformats-package.relationships+xml">
        <Transforms>
          <Transform Algorithm="http://schemas.openxmlformats.org/package/2006/RelationshipTransform">
            <mdssi:RelationshipReference xmlns:mdssi="http://schemas.openxmlformats.org/package/2006/digital-signature" SourceId="rId11"/>
            <mdssi:RelationshipReference xmlns:mdssi="http://schemas.openxmlformats.org/package/2006/digital-signature" SourceId="rId5"/>
            <mdssi:RelationshipReference xmlns:mdssi="http://schemas.openxmlformats.org/package/2006/digital-signature" SourceId="rId15"/>
            <mdssi:RelationshipReference xmlns:mdssi="http://schemas.openxmlformats.org/package/2006/digital-signature" SourceId="rId10"/>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14"/>
            <mdssi:RelationshipReference xmlns:mdssi="http://schemas.openxmlformats.org/package/2006/digital-signature" SourceId="rId8"/>
            <mdssi:RelationshipReference xmlns:mdssi="http://schemas.openxmlformats.org/package/2006/digital-signature" SourceId="rId13"/>
            <mdssi:RelationshipReference xmlns:mdssi="http://schemas.openxmlformats.org/package/2006/digital-signature" SourceId="rId18"/>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17"/>
            <mdssi:RelationshipReference xmlns:mdssi="http://schemas.openxmlformats.org/package/2006/digital-signature" SourceId="rId2"/>
            <mdssi:RelationshipReference xmlns:mdssi="http://schemas.openxmlformats.org/package/2006/digital-signature" SourceId="rId16"/>
            <mdssi:RelationshipReference xmlns:mdssi="http://schemas.openxmlformats.org/package/2006/digital-signature" SourceId="rId1"/>
            <mdssi:RelationshipReference xmlns:mdssi="http://schemas.openxmlformats.org/package/2006/digital-signature" SourceId="rId6"/>
          </Transform>
          <Transform Algorithm="http://www.w3.org/TR/2001/REC-xml-c14n-20010315"/>
        </Transforms>
        <DigestMethod Algorithm="http://www.w3.org/2000/09/xmldsig#sha1"/>
        <DigestValue>j7En9PIR1UIAFg0BwLXzX2km520=</DigestValue>
      </Reference>
      <Reference URI="/ppt/slides/_rels/slide32.xml.rels?ContentType=application/vnd.openxmlformats-package.relationships+xml">
        <Transforms>
          <Transform Algorithm="http://schemas.openxmlformats.org/package/2006/RelationshipTransform">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Transform>
          <Transform Algorithm="http://www.w3.org/TR/2001/REC-xml-c14n-20010315"/>
        </Transforms>
        <DigestMethod Algorithm="http://www.w3.org/2000/09/xmldsig#sha1"/>
        <DigestValue>2RCJc6mZb9Ht1XBP+AX3jRzgOjE=</DigestValue>
      </Reference>
      <Reference URI="/ppt/slides/_rels/slide33.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0/09/xmldsig#sha1"/>
        <DigestValue>UldV6nsFHqq+XWxhzq2EJRFOZu0=</DigestValue>
      </Reference>
      <Reference URI="/ppt/slides/_rels/slide34.xml.rels?ContentType=application/vnd.openxmlformats-package.relationships+xml">
        <Transforms>
          <Transform Algorithm="http://schemas.openxmlformats.org/package/2006/RelationshipTransform">
            <mdssi:RelationshipReference xmlns:mdssi="http://schemas.openxmlformats.org/package/2006/digital-signature" SourceId="rId15"/>
            <mdssi:RelationshipReference xmlns:mdssi="http://schemas.openxmlformats.org/package/2006/digital-signature" SourceId="rId10"/>
            <mdssi:RelationshipReference xmlns:mdssi="http://schemas.openxmlformats.org/package/2006/digital-signature" SourceId="rId14"/>
            <mdssi:RelationshipReference xmlns:mdssi="http://schemas.openxmlformats.org/package/2006/digital-signature" SourceId="rId13"/>
            <mdssi:RelationshipReference xmlns:mdssi="http://schemas.openxmlformats.org/package/2006/digital-signature" SourceId="rId12"/>
            <mdssi:RelationshipReference xmlns:mdssi="http://schemas.openxmlformats.org/package/2006/digital-signature" SourceId="rId2"/>
            <mdssi:RelationshipReference xmlns:mdssi="http://schemas.openxmlformats.org/package/2006/digital-signature" SourceId="rId16"/>
            <mdssi:RelationshipReference xmlns:mdssi="http://schemas.openxmlformats.org/package/2006/digital-signature" SourceId="rId1"/>
            <mdssi:RelationshipReference xmlns:mdssi="http://schemas.openxmlformats.org/package/2006/digital-signature" SourceId="rId11"/>
          </Transform>
          <Transform Algorithm="http://www.w3.org/TR/2001/REC-xml-c14n-20010315"/>
        </Transforms>
        <DigestMethod Algorithm="http://www.w3.org/2000/09/xmldsig#sha1"/>
        <DigestValue>2cwRE7q9n/DJfp97NELrUI6UYVY=</DigestValue>
      </Reference>
      <Reference URI="/ppt/slides/_rels/slide35.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4"/>
          </Transform>
          <Transform Algorithm="http://www.w3.org/TR/2001/REC-xml-c14n-20010315"/>
        </Transforms>
        <DigestMethod Algorithm="http://www.w3.org/2000/09/xmldsig#sha1"/>
        <DigestValue>5OqecS/yW+ypjMzUaqNOaKSlRjo=</DigestValue>
      </Reference>
      <Reference URI="/ppt/slides/_rels/slide36.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Transform>
          <Transform Algorithm="http://www.w3.org/TR/2001/REC-xml-c14n-20010315"/>
        </Transforms>
        <DigestMethod Algorithm="http://www.w3.org/2000/09/xmldsig#sha1"/>
        <DigestValue>G3N5lfEYZviOvXqSMcwhkXszDQc=</DigestValue>
      </Reference>
      <Reference URI="/ppt/slides/_rels/slide37.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smYM80r9YNh8PzgvLsBW+bo7GpM=</DigestValue>
      </Reference>
      <Reference URI="/ppt/slides/_rels/slide38.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DUlQoRcBVIuEnq/F93cX8Vi0Qck=</DigestValue>
      </Reference>
      <Reference URI="/ppt/slides/_rels/slide39.xml.rels?ContentType=application/vnd.openxmlformats-package.relationships+xml">
        <Transforms>
          <Transform Algorithm="http://schemas.openxmlformats.org/package/2006/RelationshipTransform">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Transform>
          <Transform Algorithm="http://www.w3.org/TR/2001/REC-xml-c14n-20010315"/>
        </Transforms>
        <DigestMethod Algorithm="http://www.w3.org/2000/09/xmldsig#sha1"/>
        <DigestValue>J0/Hm+W8b5f50Fej2Wv7eBYLFMY=</DigestValue>
      </Reference>
      <Reference URI="/ppt/slides/_rels/slide4.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4HvT1kzg6Mg3s1mYDbioqzm6CE0=</DigestValue>
      </Reference>
      <Reference URI="/ppt/slides/_rels/slide40.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Transform>
          <Transform Algorithm="http://www.w3.org/TR/2001/REC-xml-c14n-20010315"/>
        </Transforms>
        <DigestMethod Algorithm="http://www.w3.org/2000/09/xmldsig#sha1"/>
        <DigestValue>8A47VOhc+AYRTAl90v+pRyEq9FM=</DigestValue>
      </Reference>
      <Reference URI="/ppt/slides/_rels/slide41.xml.rels?ContentType=application/vnd.openxmlformats-package.relationships+xml">
        <Transforms>
          <Transform Algorithm="http://schemas.openxmlformats.org/package/2006/RelationshipTransform">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kTVT99rvsr9X4KB/yWYlpjtlLQ8=</DigestValue>
      </Reference>
      <Reference URI="/ppt/slides/_rels/slide42.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8"/>
          </Transform>
          <Transform Algorithm="http://www.w3.org/TR/2001/REC-xml-c14n-20010315"/>
        </Transforms>
        <DigestMethod Algorithm="http://www.w3.org/2000/09/xmldsig#sha1"/>
        <DigestValue>iveV9Nd+kokVM2RBNBj3rEZF4Ds=</DigestValue>
      </Reference>
      <Reference URI="/ppt/slides/_rels/slide43.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itsAgqzfNkHCdI/+IzvEqFZMRME=</DigestValue>
      </Reference>
      <Reference URI="/ppt/slides/_rels/slide44.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uCqYaxRv21DxaSMibuAWF70bUmc=</DigestValue>
      </Reference>
      <Reference URI="/ppt/slides/_rels/slide45.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3"/>
          </Transform>
          <Transform Algorithm="http://www.w3.org/TR/2001/REC-xml-c14n-20010315"/>
        </Transforms>
        <DigestMethod Algorithm="http://www.w3.org/2000/09/xmldsig#sha1"/>
        <DigestValue>uPWulhJVRTv6e1JPAL4p1yAuUL8=</DigestValue>
      </Reference>
      <Reference URI="/ppt/slides/_rels/slide46.xml.rels?ContentType=application/vnd.openxmlformats-package.relationships+xml">
        <Transforms>
          <Transform Algorithm="http://schemas.openxmlformats.org/package/2006/RelationshipTransform">
            <mdssi:RelationshipReference xmlns:mdssi="http://schemas.openxmlformats.org/package/2006/digital-signature" SourceId="rId4"/>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Transform>
          <Transform Algorithm="http://www.w3.org/TR/2001/REC-xml-c14n-20010315"/>
        </Transforms>
        <DigestMethod Algorithm="http://www.w3.org/2000/09/xmldsig#sha1"/>
        <DigestValue>4q9H8Pgmg3YDmIC3tmDB78RAOL8=</DigestValue>
      </Reference>
      <Reference URI="/ppt/slides/_rels/slide47.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Transform>
          <Transform Algorithm="http://www.w3.org/TR/2001/REC-xml-c14n-20010315"/>
        </Transforms>
        <DigestMethod Algorithm="http://www.w3.org/2000/09/xmldsig#sha1"/>
        <DigestValue>wiBsO2R+9/LYIx32NjVWqzzcxGk=</DigestValue>
      </Reference>
      <Reference URI="/ppt/slides/_rels/slide48.xml.rels?ContentType=application/vnd.openxmlformats-package.relationships+xml">
        <Transforms>
          <Transform Algorithm="http://schemas.openxmlformats.org/package/2006/RelationshipTransform">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mdssi:RelationshipReference xmlns:mdssi="http://schemas.openxmlformats.org/package/2006/digital-signature" SourceId="rId10"/>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8"/>
            <mdssi:RelationshipReference xmlns:mdssi="http://schemas.openxmlformats.org/package/2006/digital-signature" SourceId="rId3"/>
          </Transform>
          <Transform Algorithm="http://www.w3.org/TR/2001/REC-xml-c14n-20010315"/>
        </Transforms>
        <DigestMethod Algorithm="http://www.w3.org/2000/09/xmldsig#sha1"/>
        <DigestValue>81+pmcFV4BUP6rfYUqMM2gOh0Ks=</DigestValue>
      </Reference>
      <Reference URI="/ppt/slides/_rels/slide49.xml.rels?ContentType=application/vnd.openxmlformats-package.relationships+xml">
        <Transforms>
          <Transform Algorithm="http://schemas.openxmlformats.org/package/2006/RelationshipTransform">
            <mdssi:RelationshipReference xmlns:mdssi="http://schemas.openxmlformats.org/package/2006/digital-signature" SourceId="rId15"/>
            <mdssi:RelationshipReference xmlns:mdssi="http://schemas.openxmlformats.org/package/2006/digital-signature" SourceId="rId10"/>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14"/>
            <mdssi:RelationshipReference xmlns:mdssi="http://schemas.openxmlformats.org/package/2006/digital-signature" SourceId="rId8"/>
            <mdssi:RelationshipReference xmlns:mdssi="http://schemas.openxmlformats.org/package/2006/digital-signature" SourceId="rId13"/>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Transform>
          <Transform Algorithm="http://www.w3.org/TR/2001/REC-xml-c14n-20010315"/>
        </Transforms>
        <DigestMethod Algorithm="http://www.w3.org/2000/09/xmldsig#sha1"/>
        <DigestValue>O0AWtOQRe7at1N0BQ2NKZwMKu0Y=</DigestValue>
      </Reference>
      <Reference URI="/ppt/slides/_rels/slide5.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DUlQoRcBVIuEnq/F93cX8Vi0Qck=</DigestValue>
      </Reference>
      <Reference URI="/ppt/slides/_rels/slide50.xml.rels?ContentType=application/vnd.openxmlformats-package.relationships+xml">
        <Transforms>
          <Transform Algorithm="http://schemas.openxmlformats.org/package/2006/RelationshipTransform">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5"/>
          </Transform>
          <Transform Algorithm="http://www.w3.org/TR/2001/REC-xml-c14n-20010315"/>
        </Transforms>
        <DigestMethod Algorithm="http://www.w3.org/2000/09/xmldsig#sha1"/>
        <DigestValue>4HCRfcBaI3Gul2df8qk4thD2anA=</DigestValue>
      </Reference>
      <Reference URI="/ppt/slides/_rels/slide51.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DUlQoRcBVIuEnq/F93cX8Vi0Qck=</DigestValue>
      </Reference>
      <Reference URI="/ppt/slides/_rels/slide52.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3Dwf/hGuFph0yG6xyOKCNN0MNTE=</DigestValue>
      </Reference>
      <Reference URI="/ppt/slides/_rels/slide53.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3"/>
          </Transform>
          <Transform Algorithm="http://www.w3.org/TR/2001/REC-xml-c14n-20010315"/>
        </Transforms>
        <DigestMethod Algorithm="http://www.w3.org/2000/09/xmldsig#sha1"/>
        <DigestValue>Fgb92heur8UyX/Suu1qMTeVNosQ=</DigestValue>
      </Reference>
      <Reference URI="/ppt/slides/_rels/slide54.xml.rels?ContentType=application/vnd.openxmlformats-package.relationships+xml">
        <Transforms>
          <Transform Algorithm="http://schemas.openxmlformats.org/package/2006/RelationshipTransform">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IrhGpgc/VBf7sQaxq/90j8L+v7w=</DigestValue>
      </Reference>
      <Reference URI="/ppt/slides/_rels/slide55.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0/09/xmldsig#sha1"/>
        <DigestValue>oiEbG0GU1gTUAi+89VX467e1iAY=</DigestValue>
      </Reference>
      <Reference URI="/ppt/slides/_rels/slide56.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Transform>
          <Transform Algorithm="http://www.w3.org/TR/2001/REC-xml-c14n-20010315"/>
        </Transforms>
        <DigestMethod Algorithm="http://www.w3.org/2000/09/xmldsig#sha1"/>
        <DigestValue>IePKOJvbDliWEyahHGGW60ifRBY=</DigestValue>
      </Reference>
      <Reference URI="/ppt/slides/_rels/slide57.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7"/>
          </Transform>
          <Transform Algorithm="http://www.w3.org/TR/2001/REC-xml-c14n-20010315"/>
        </Transforms>
        <DigestMethod Algorithm="http://www.w3.org/2000/09/xmldsig#sha1"/>
        <DigestValue>P68iRkwC+WEjSEBpY2fXkTL45Uo=</DigestValue>
      </Reference>
      <Reference URI="/ppt/slides/_rels/slide58.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DUlQoRcBVIuEnq/F93cX8Vi0Qck=</DigestValue>
      </Reference>
      <Reference URI="/ppt/slides/_rels/slide6.xml.rels?ContentType=application/vnd.openxmlformats-package.relationships+xml">
        <Transforms>
          <Transform Algorithm="http://schemas.openxmlformats.org/package/2006/RelationshipTransform">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8"/>
            <mdssi:RelationshipReference xmlns:mdssi="http://schemas.openxmlformats.org/package/2006/digital-signature" SourceId="rId13"/>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mdssi:RelationshipReference xmlns:mdssi="http://schemas.openxmlformats.org/package/2006/digital-signature" SourceId="rId10"/>
          </Transform>
          <Transform Algorithm="http://www.w3.org/TR/2001/REC-xml-c14n-20010315"/>
        </Transforms>
        <DigestMethod Algorithm="http://www.w3.org/2000/09/xmldsig#sha1"/>
        <DigestValue>KRy1N3fbgaFFeunuybxOWJ06AlE=</DigestValue>
      </Reference>
      <Reference URI="/ppt/slides/_rels/slide7.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DUlQoRcBVIuEnq/F93cX8Vi0Qck=</DigestValue>
      </Reference>
      <Reference URI="/ppt/slides/_rels/slide8.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Transform>
          <Transform Algorithm="http://www.w3.org/TR/2001/REC-xml-c14n-20010315"/>
        </Transforms>
        <DigestMethod Algorithm="http://www.w3.org/2000/09/xmldsig#sha1"/>
        <DigestValue>SmMCxFX0gOBdNbAKxEiFor1DLAU=</DigestValue>
      </Reference>
      <Reference URI="/ppt/slides/_rels/slide9.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Transform>
          <Transform Algorithm="http://www.w3.org/TR/2001/REC-xml-c14n-20010315"/>
        </Transforms>
        <DigestMethod Algorithm="http://www.w3.org/2000/09/xmldsig#sha1"/>
        <DigestValue>HesmwANBva0qra4ICyeHdXW+t7s=</DigestValue>
      </Reference>
      <Reference URI="/ppt/slides/slide1.xml?ContentType=application/vnd.openxmlformats-officedocument.presentationml.slide+xml">
        <DigestMethod Algorithm="http://www.w3.org/2000/09/xmldsig#sha1"/>
        <DigestValue>CEdGmuZbz6BP7C+3VsjaAPfdjGE=</DigestValue>
      </Reference>
      <Reference URI="/ppt/slides/slide10.xml?ContentType=application/vnd.openxmlformats-officedocument.presentationml.slide+xml">
        <DigestMethod Algorithm="http://www.w3.org/2000/09/xmldsig#sha1"/>
        <DigestValue>ADXx0Mdcr4I3Ug5FJy9zSLqERLY=</DigestValue>
      </Reference>
      <Reference URI="/ppt/slides/slide11.xml?ContentType=application/vnd.openxmlformats-officedocument.presentationml.slide+xml">
        <DigestMethod Algorithm="http://www.w3.org/2000/09/xmldsig#sha1"/>
        <DigestValue>GJp3TV7RZoCfgHQg5dhS/QmTOfk=</DigestValue>
      </Reference>
      <Reference URI="/ppt/slides/slide12.xml?ContentType=application/vnd.openxmlformats-officedocument.presentationml.slide+xml">
        <DigestMethod Algorithm="http://www.w3.org/2000/09/xmldsig#sha1"/>
        <DigestValue>hYuh57/zDFYHeK0Zg+k9CH/Vex4=</DigestValue>
      </Reference>
      <Reference URI="/ppt/slides/slide13.xml?ContentType=application/vnd.openxmlformats-officedocument.presentationml.slide+xml">
        <DigestMethod Algorithm="http://www.w3.org/2000/09/xmldsig#sha1"/>
        <DigestValue>Xj5YUA1nLmWy9K025b6bvW0azZc=</DigestValue>
      </Reference>
      <Reference URI="/ppt/slides/slide14.xml?ContentType=application/vnd.openxmlformats-officedocument.presentationml.slide+xml">
        <DigestMethod Algorithm="http://www.w3.org/2000/09/xmldsig#sha1"/>
        <DigestValue>uRqbfHQOQid59u73b6Q2E0MWzSM=</DigestValue>
      </Reference>
      <Reference URI="/ppt/slides/slide15.xml?ContentType=application/vnd.openxmlformats-officedocument.presentationml.slide+xml">
        <DigestMethod Algorithm="http://www.w3.org/2000/09/xmldsig#sha1"/>
        <DigestValue>Oj8SOVfa7P3gwsYZMBIWC+5exrA=</DigestValue>
      </Reference>
      <Reference URI="/ppt/slides/slide16.xml?ContentType=application/vnd.openxmlformats-officedocument.presentationml.slide+xml">
        <DigestMethod Algorithm="http://www.w3.org/2000/09/xmldsig#sha1"/>
        <DigestValue>Y/Y+06/ODQLswsBBuCMast7NkbE=</DigestValue>
      </Reference>
      <Reference URI="/ppt/slides/slide17.xml?ContentType=application/vnd.openxmlformats-officedocument.presentationml.slide+xml">
        <DigestMethod Algorithm="http://www.w3.org/2000/09/xmldsig#sha1"/>
        <DigestValue>+/2vbGN7+Q3m9bgm6d05sp5tyH0=</DigestValue>
      </Reference>
      <Reference URI="/ppt/slides/slide18.xml?ContentType=application/vnd.openxmlformats-officedocument.presentationml.slide+xml">
        <DigestMethod Algorithm="http://www.w3.org/2000/09/xmldsig#sha1"/>
        <DigestValue>APcuPBGHHxVi16gYoNCvJh43JKk=</DigestValue>
      </Reference>
      <Reference URI="/ppt/slides/slide19.xml?ContentType=application/vnd.openxmlformats-officedocument.presentationml.slide+xml">
        <DigestMethod Algorithm="http://www.w3.org/2000/09/xmldsig#sha1"/>
        <DigestValue>xM5jIbqb6NRSofFDF4cZEKTBUy4=</DigestValue>
      </Reference>
      <Reference URI="/ppt/slides/slide2.xml?ContentType=application/vnd.openxmlformats-officedocument.presentationml.slide+xml">
        <DigestMethod Algorithm="http://www.w3.org/2000/09/xmldsig#sha1"/>
        <DigestValue>+tDrn/D344nI5E8JiMZKIVZVPO8=</DigestValue>
      </Reference>
      <Reference URI="/ppt/slides/slide20.xml?ContentType=application/vnd.openxmlformats-officedocument.presentationml.slide+xml">
        <DigestMethod Algorithm="http://www.w3.org/2000/09/xmldsig#sha1"/>
        <DigestValue>VZp5tASk0UKEd+n1Ccqot0/NTUQ=</DigestValue>
      </Reference>
      <Reference URI="/ppt/slides/slide21.xml?ContentType=application/vnd.openxmlformats-officedocument.presentationml.slide+xml">
        <DigestMethod Algorithm="http://www.w3.org/2000/09/xmldsig#sha1"/>
        <DigestValue>k68MJRnIIcLvHQUDU1fLp7VHLzc=</DigestValue>
      </Reference>
      <Reference URI="/ppt/slides/slide22.xml?ContentType=application/vnd.openxmlformats-officedocument.presentationml.slide+xml">
        <DigestMethod Algorithm="http://www.w3.org/2000/09/xmldsig#sha1"/>
        <DigestValue>BT69Mw97OHUTE2KhcfPt0xc/LM0=</DigestValue>
      </Reference>
      <Reference URI="/ppt/slides/slide23.xml?ContentType=application/vnd.openxmlformats-officedocument.presentationml.slide+xml">
        <DigestMethod Algorithm="http://www.w3.org/2000/09/xmldsig#sha1"/>
        <DigestValue>f+6yD8sIbQdXY7cf9w8x1c2GQ78=</DigestValue>
      </Reference>
      <Reference URI="/ppt/slides/slide24.xml?ContentType=application/vnd.openxmlformats-officedocument.presentationml.slide+xml">
        <DigestMethod Algorithm="http://www.w3.org/2000/09/xmldsig#sha1"/>
        <DigestValue>w0Nz919o+zci3+WM0jLdSGdtHgQ=</DigestValue>
      </Reference>
      <Reference URI="/ppt/slides/slide25.xml?ContentType=application/vnd.openxmlformats-officedocument.presentationml.slide+xml">
        <DigestMethod Algorithm="http://www.w3.org/2000/09/xmldsig#sha1"/>
        <DigestValue>38J/vyrmxnNM0ZCtUHeypyS30uM=</DigestValue>
      </Reference>
      <Reference URI="/ppt/slides/slide26.xml?ContentType=application/vnd.openxmlformats-officedocument.presentationml.slide+xml">
        <DigestMethod Algorithm="http://www.w3.org/2000/09/xmldsig#sha1"/>
        <DigestValue>kz+UutFArDQuCIJR58IhSs1bt5Q=</DigestValue>
      </Reference>
      <Reference URI="/ppt/slides/slide27.xml?ContentType=application/vnd.openxmlformats-officedocument.presentationml.slide+xml">
        <DigestMethod Algorithm="http://www.w3.org/2000/09/xmldsig#sha1"/>
        <DigestValue>84FlgHYrbjZUTpXAnzBte7hwqQc=</DigestValue>
      </Reference>
      <Reference URI="/ppt/slides/slide28.xml?ContentType=application/vnd.openxmlformats-officedocument.presentationml.slide+xml">
        <DigestMethod Algorithm="http://www.w3.org/2000/09/xmldsig#sha1"/>
        <DigestValue>qPczEbdHIMuV/N9lsRhp1Gf4w30=</DigestValue>
      </Reference>
      <Reference URI="/ppt/slides/slide29.xml?ContentType=application/vnd.openxmlformats-officedocument.presentationml.slide+xml">
        <DigestMethod Algorithm="http://www.w3.org/2000/09/xmldsig#sha1"/>
        <DigestValue>H1YA9uCQJq45n56cpoeViHM6Ffg=</DigestValue>
      </Reference>
      <Reference URI="/ppt/slides/slide3.xml?ContentType=application/vnd.openxmlformats-officedocument.presentationml.slide+xml">
        <DigestMethod Algorithm="http://www.w3.org/2000/09/xmldsig#sha1"/>
        <DigestValue>glokauLjNtljx9ksEF3eRgTSRuM=</DigestValue>
      </Reference>
      <Reference URI="/ppt/slides/slide30.xml?ContentType=application/vnd.openxmlformats-officedocument.presentationml.slide+xml">
        <DigestMethod Algorithm="http://www.w3.org/2000/09/xmldsig#sha1"/>
        <DigestValue>7TXtEINvw0dqTfXDHYWnkYELpCM=</DigestValue>
      </Reference>
      <Reference URI="/ppt/slides/slide31.xml?ContentType=application/vnd.openxmlformats-officedocument.presentationml.slide+xml">
        <DigestMethod Algorithm="http://www.w3.org/2000/09/xmldsig#sha1"/>
        <DigestValue>KUQSdMaPqkMC/+ZQkXfSUyhVY88=</DigestValue>
      </Reference>
      <Reference URI="/ppt/slides/slide32.xml?ContentType=application/vnd.openxmlformats-officedocument.presentationml.slide+xml">
        <DigestMethod Algorithm="http://www.w3.org/2000/09/xmldsig#sha1"/>
        <DigestValue>LUyUcf8HC9M+HC2E9B9DQdjj+8Y=</DigestValue>
      </Reference>
      <Reference URI="/ppt/slides/slide33.xml?ContentType=application/vnd.openxmlformats-officedocument.presentationml.slide+xml">
        <DigestMethod Algorithm="http://www.w3.org/2000/09/xmldsig#sha1"/>
        <DigestValue>PkI/WEt1mf3jCSlLx7S415nnCYw=</DigestValue>
      </Reference>
      <Reference URI="/ppt/slides/slide34.xml?ContentType=application/vnd.openxmlformats-officedocument.presentationml.slide+xml">
        <DigestMethod Algorithm="http://www.w3.org/2000/09/xmldsig#sha1"/>
        <DigestValue>OEEnU7e3wLy+5P7B609P1daJNZw=</DigestValue>
      </Reference>
      <Reference URI="/ppt/slides/slide35.xml?ContentType=application/vnd.openxmlformats-officedocument.presentationml.slide+xml">
        <DigestMethod Algorithm="http://www.w3.org/2000/09/xmldsig#sha1"/>
        <DigestValue>4jZgcJHZ1JQ4iBoLNzt3LcVlrsM=</DigestValue>
      </Reference>
      <Reference URI="/ppt/slides/slide36.xml?ContentType=application/vnd.openxmlformats-officedocument.presentationml.slide+xml">
        <DigestMethod Algorithm="http://www.w3.org/2000/09/xmldsig#sha1"/>
        <DigestValue>mNrktuqluCmOOulmFlNvQ6Fcf9w=</DigestValue>
      </Reference>
      <Reference URI="/ppt/slides/slide37.xml?ContentType=application/vnd.openxmlformats-officedocument.presentationml.slide+xml">
        <DigestMethod Algorithm="http://www.w3.org/2000/09/xmldsig#sha1"/>
        <DigestValue>R9n/0sTon+CbKBAsWzGM/6ncdLc=</DigestValue>
      </Reference>
      <Reference URI="/ppt/slides/slide38.xml?ContentType=application/vnd.openxmlformats-officedocument.presentationml.slide+xml">
        <DigestMethod Algorithm="http://www.w3.org/2000/09/xmldsig#sha1"/>
        <DigestValue>IXz4zzqwClR+mH98HWhKvlRUfmU=</DigestValue>
      </Reference>
      <Reference URI="/ppt/slides/slide39.xml?ContentType=application/vnd.openxmlformats-officedocument.presentationml.slide+xml">
        <DigestMethod Algorithm="http://www.w3.org/2000/09/xmldsig#sha1"/>
        <DigestValue>68v+x0TplrotyN/01NaRz62tjNM=</DigestValue>
      </Reference>
      <Reference URI="/ppt/slides/slide4.xml?ContentType=application/vnd.openxmlformats-officedocument.presentationml.slide+xml">
        <DigestMethod Algorithm="http://www.w3.org/2000/09/xmldsig#sha1"/>
        <DigestValue>SFO9oTI6bQW8d2IZYVhmNzSNgtI=</DigestValue>
      </Reference>
      <Reference URI="/ppt/slides/slide40.xml?ContentType=application/vnd.openxmlformats-officedocument.presentationml.slide+xml">
        <DigestMethod Algorithm="http://www.w3.org/2000/09/xmldsig#sha1"/>
        <DigestValue>UDiP5cpffGLm5vnzzYKqTmnL0Vo=</DigestValue>
      </Reference>
      <Reference URI="/ppt/slides/slide41.xml?ContentType=application/vnd.openxmlformats-officedocument.presentationml.slide+xml">
        <DigestMethod Algorithm="http://www.w3.org/2000/09/xmldsig#sha1"/>
        <DigestValue>YJd78PXiaz713N4sBR+znKfRysI=</DigestValue>
      </Reference>
      <Reference URI="/ppt/slides/slide42.xml?ContentType=application/vnd.openxmlformats-officedocument.presentationml.slide+xml">
        <DigestMethod Algorithm="http://www.w3.org/2000/09/xmldsig#sha1"/>
        <DigestValue>iZjQND3S3GUELkl1DqSkmcm6glQ=</DigestValue>
      </Reference>
      <Reference URI="/ppt/slides/slide43.xml?ContentType=application/vnd.openxmlformats-officedocument.presentationml.slide+xml">
        <DigestMethod Algorithm="http://www.w3.org/2000/09/xmldsig#sha1"/>
        <DigestValue>iLIlwTiGEMXdib527Jdf54hKuW4=</DigestValue>
      </Reference>
      <Reference URI="/ppt/slides/slide44.xml?ContentType=application/vnd.openxmlformats-officedocument.presentationml.slide+xml">
        <DigestMethod Algorithm="http://www.w3.org/2000/09/xmldsig#sha1"/>
        <DigestValue>E4xUayqK9IjgkD8ybtmR35VTRTY=</DigestValue>
      </Reference>
      <Reference URI="/ppt/slides/slide45.xml?ContentType=application/vnd.openxmlformats-officedocument.presentationml.slide+xml">
        <DigestMethod Algorithm="http://www.w3.org/2000/09/xmldsig#sha1"/>
        <DigestValue>FovMOYy/aYW3Db1toCtlaI8TPuY=</DigestValue>
      </Reference>
      <Reference URI="/ppt/slides/slide46.xml?ContentType=application/vnd.openxmlformats-officedocument.presentationml.slide+xml">
        <DigestMethod Algorithm="http://www.w3.org/2000/09/xmldsig#sha1"/>
        <DigestValue>agE8hu2z5vZwRBlXFwYoqQni5v4=</DigestValue>
      </Reference>
      <Reference URI="/ppt/slides/slide47.xml?ContentType=application/vnd.openxmlformats-officedocument.presentationml.slide+xml">
        <DigestMethod Algorithm="http://www.w3.org/2000/09/xmldsig#sha1"/>
        <DigestValue>emDed3TlxXhv71eBS2uNfPOeJXk=</DigestValue>
      </Reference>
      <Reference URI="/ppt/slides/slide48.xml?ContentType=application/vnd.openxmlformats-officedocument.presentationml.slide+xml">
        <DigestMethod Algorithm="http://www.w3.org/2000/09/xmldsig#sha1"/>
        <DigestValue>htmbQSVhWYr9EbRvPoNLuCvtgD0=</DigestValue>
      </Reference>
      <Reference URI="/ppt/slides/slide49.xml?ContentType=application/vnd.openxmlformats-officedocument.presentationml.slide+xml">
        <DigestMethod Algorithm="http://www.w3.org/2000/09/xmldsig#sha1"/>
        <DigestValue>AI6TFnrg+3KRPCDd67G6L+uHOTA=</DigestValue>
      </Reference>
      <Reference URI="/ppt/slides/slide5.xml?ContentType=application/vnd.openxmlformats-officedocument.presentationml.slide+xml">
        <DigestMethod Algorithm="http://www.w3.org/2000/09/xmldsig#sha1"/>
        <DigestValue>ZY8Uc54oizDxL/vTuIIyhPJiNAo=</DigestValue>
      </Reference>
      <Reference URI="/ppt/slides/slide50.xml?ContentType=application/vnd.openxmlformats-officedocument.presentationml.slide+xml">
        <DigestMethod Algorithm="http://www.w3.org/2000/09/xmldsig#sha1"/>
        <DigestValue>0gtbYcF165y+yystoYs9nmKds9M=</DigestValue>
      </Reference>
      <Reference URI="/ppt/slides/slide51.xml?ContentType=application/vnd.openxmlformats-officedocument.presentationml.slide+xml">
        <DigestMethod Algorithm="http://www.w3.org/2000/09/xmldsig#sha1"/>
        <DigestValue>qsyWKwRe5DI0cEVfyIRxcT3LYW4=</DigestValue>
      </Reference>
      <Reference URI="/ppt/slides/slide52.xml?ContentType=application/vnd.openxmlformats-officedocument.presentationml.slide+xml">
        <DigestMethod Algorithm="http://www.w3.org/2000/09/xmldsig#sha1"/>
        <DigestValue>pPWUr4j/GWPwbN0tFsvC1OElFJw=</DigestValue>
      </Reference>
      <Reference URI="/ppt/slides/slide53.xml?ContentType=application/vnd.openxmlformats-officedocument.presentationml.slide+xml">
        <DigestMethod Algorithm="http://www.w3.org/2000/09/xmldsig#sha1"/>
        <DigestValue>YSvbo/bROdWcqZROn0lD2o16LUo=</DigestValue>
      </Reference>
      <Reference URI="/ppt/slides/slide54.xml?ContentType=application/vnd.openxmlformats-officedocument.presentationml.slide+xml">
        <DigestMethod Algorithm="http://www.w3.org/2000/09/xmldsig#sha1"/>
        <DigestValue>9YG6lpeGPpjHM3NI7vODc0bQdOI=</DigestValue>
      </Reference>
      <Reference URI="/ppt/slides/slide55.xml?ContentType=application/vnd.openxmlformats-officedocument.presentationml.slide+xml">
        <DigestMethod Algorithm="http://www.w3.org/2000/09/xmldsig#sha1"/>
        <DigestValue>BLam4U7E1elGOink4VVVFDDuv7Y=</DigestValue>
      </Reference>
      <Reference URI="/ppt/slides/slide56.xml?ContentType=application/vnd.openxmlformats-officedocument.presentationml.slide+xml">
        <DigestMethod Algorithm="http://www.w3.org/2000/09/xmldsig#sha1"/>
        <DigestValue>4CY2xMnV/KUXIByhifmY7lxMTVo=</DigestValue>
      </Reference>
      <Reference URI="/ppt/slides/slide57.xml?ContentType=application/vnd.openxmlformats-officedocument.presentationml.slide+xml">
        <DigestMethod Algorithm="http://www.w3.org/2000/09/xmldsig#sha1"/>
        <DigestValue>c/qLB1ifHq7xfXJx+PB844hAwtk=</DigestValue>
      </Reference>
      <Reference URI="/ppt/slides/slide58.xml?ContentType=application/vnd.openxmlformats-officedocument.presentationml.slide+xml">
        <DigestMethod Algorithm="http://www.w3.org/2000/09/xmldsig#sha1"/>
        <DigestValue>fDA6wqLwSaTnwOAGlrPKVikMhYo=</DigestValue>
      </Reference>
      <Reference URI="/ppt/slides/slide6.xml?ContentType=application/vnd.openxmlformats-officedocument.presentationml.slide+xml">
        <DigestMethod Algorithm="http://www.w3.org/2000/09/xmldsig#sha1"/>
        <DigestValue>rzxHQg/DrBuBPMlOb6hxtj0sxqI=</DigestValue>
      </Reference>
      <Reference URI="/ppt/slides/slide7.xml?ContentType=application/vnd.openxmlformats-officedocument.presentationml.slide+xml">
        <DigestMethod Algorithm="http://www.w3.org/2000/09/xmldsig#sha1"/>
        <DigestValue>em9oK9+T9+FKUVdKrfTPLOPcyro=</DigestValue>
      </Reference>
      <Reference URI="/ppt/slides/slide8.xml?ContentType=application/vnd.openxmlformats-officedocument.presentationml.slide+xml">
        <DigestMethod Algorithm="http://www.w3.org/2000/09/xmldsig#sha1"/>
        <DigestValue>EkuhLSuONAz/ajgBLEx3parvDSk=</DigestValue>
      </Reference>
      <Reference URI="/ppt/slides/slide9.xml?ContentType=application/vnd.openxmlformats-officedocument.presentationml.slide+xml">
        <DigestMethod Algorithm="http://www.w3.org/2000/09/xmldsig#sha1"/>
        <DigestValue>/ksCLG6iSIUCVonGa7Sr53T91xA=</DigestValue>
      </Reference>
      <Reference URI="/ppt/tableStyles.xml?ContentType=application/vnd.openxmlformats-officedocument.presentationml.tableStyles+xml">
        <DigestMethod Algorithm="http://www.w3.org/2000/09/xmldsig#sha1"/>
        <DigestValue>Sb/RPtAhmbAEvwoBmllvEndY2SY=</DigestValue>
      </Reference>
      <Reference URI="/ppt/theme/theme1.xml?ContentType=application/vnd.openxmlformats-officedocument.theme+xml">
        <DigestMethod Algorithm="http://www.w3.org/2000/09/xmldsig#sha1"/>
        <DigestValue>eYxrCHqKEh2nlIBNe0ryRREWA2I=</DigestValue>
      </Reference>
      <Reference URI="/ppt/viewProps.xml?ContentType=application/vnd.openxmlformats-officedocument.presentationml.viewProps+xml">
        <DigestMethod Algorithm="http://www.w3.org/2000/09/xmldsig#sha1"/>
        <DigestValue>purOlYwacEjx4Olo7rJlJuEO2rQ=</DigestValue>
      </Reference>
    </Manifest>
    <SignatureProperties>
      <SignatureProperty Id="idSignatureTime" Target="#idPackageSignature">
        <mdssi:SignatureTime xmlns:mdssi="http://schemas.openxmlformats.org/package/2006/digital-signature">
          <mdssi:Format>YYYY-MM-DDThh:mm:ssTZD</mdssi:Format>
          <mdssi:Value>2016-06-18T01:47:36Z</mdssi:Value>
        </mdssi:SignatureTime>
      </SignatureProperty>
    </SignatureProperties>
  </Object>
  <Object Id="idOfficeObject">
    <SignatureProperties>
      <SignatureProperty Id="idOfficeV1Details" Target="#idPackageSignature">
        <SignatureInfoV1 xmlns="http://schemas.microsoft.com/office/2006/digsig">
          <SetupID/>
          <SignatureText/>
          <SignatureImage/>
          <SignatureComments/>
          <WindowsVersion>10.0</WindowsVersion>
          <OfficeVersion>15.0</OfficeVersion>
          <ApplicationVersion>15.0</ApplicationVersion>
          <Monitors>1</Monitors>
          <HorizontalResolution>1920</HorizontalResolution>
          <VerticalResolution>1080</VerticalResolution>
          <ColorDepth>32</ColorDepth>
          <SignatureProviderId>{00000000-0000-0000-0000-000000000000}</SignatureProviderId>
          <SignatureProviderUrl/>
          <SignatureProviderDetails>9</SignatureProviderDetails>
          <SignatureType>1</SignatureType>
        </SignatureInfoV1>
      </SignatureProperty>
    </SignatureProperties>
  </Object>
  <Object>
    <xd:QualifyingProperties xmlns:xd="http://uri.etsi.org/01903/v1.3.2#" Target="#idPackageSignature">
      <xd:SignedProperties Id="idSignedProperties">
        <xd:SignedSignatureProperties>
          <xd:SigningTime>2016-06-18T01:47:36Z</xd:SigningTime>
          <xd:SigningCertificate>
            <xd:Cert>
              <xd:CertDigest>
                <DigestMethod Algorithm="http://www.w3.org/2000/09/xmldsig#sha1"/>
                <DigestValue>ahTQbwmT/qtUVtvr5AMxDdC6O1Y=</DigestValue>
              </xd:CertDigest>
              <xd:IssuerSerial>
                <X509IssuerName>O=JD.COM, OU=JD.COM Security Center, CN=JD.COM End User CA</X509IssuerName>
                <X509SerialNumber>517336738040736679312814164442053687993257625431</X509SerialNumber>
              </xd:IssuerSerial>
            </xd:Cert>
          </xd:SigningCertificate>
          <xd:SignaturePolicyIdentifier>
            <xd:SignaturePolicyImplied/>
          </xd:SignaturePolicyIdentifier>
        </xd:SignedSignatureProperties>
      </xd:SignedProperties>
      <xd:UnsignedProperties>
        <xd:UnsignedSignatureProperties>
          <xd:CertificateValues>
            <xd:EncapsulatedX509Certificate>MIIDajCCAlKgAwIBAgIUUfNOcJrb0Fke4W3Vhy0orl4JYLYwDQYJKoZIhvcNAQEFBQAwSzEXMBUGA1UEAwwOSkQuQ09NIFJvb3QgQ0ExHzAdBgNVBAsMFkpELkNPTSBTZWN1cml0eSBDZW50ZXIxDzANBgNVBAoMBkpELkNPTTAeFw0xMzA4MTMwMjM5MzBaFw0zODA3MjkwMjM5MzBaME8xGzAZBgNVBAMMEkpELkNPTSBFbmQgVXNlciBDQTEfMB0GA1UECwwWSkQuQ09NIFNlY3VyaXR5IENlbnRlcjEPMA0GA1UECgwGSkQuQ09NMIIBIjANBgkqhkiG9w0BAQEFAAOCAQ8AMIIBCgKCAQEAqO6ZwymChxveS4pXAuBWR3xVh5Eu/hBu5t1CHD8QzTV+pQqTYCkN7yTjCeOTgzyvY6U1MNTMixIKykjD/hks+w7RWAttx5y/tG3pLvksda2Zat0J60DTbUTBtFu42YfCZdiEbnutO5BwkEPhQyVMCpdW/+yAMjFUtR/k17HK1aQrVKpffJgxbeRODTB7VInghwZ4U4jqUnnJgH1LzOlMg9+mct88rbaO3VE4ND+mCX+7wBuhUtJcO5N1B/vd9e5tE08eomY13YY8EnRAZFOQN31+BNpitK53mUa9f9MEN5pqR+8sOvRcjz7gWMMrPfxgsEh2DRAJK5xyX8Uw1GxzZwIDAQABo0IwQDAdBgNVHQ4EFgQUacSsIJYnkzG5sHPHBZ+68FhPRVEwDwYDVR0TAQH/BAUwAwEB/zAOBgNVHQ8BAf8EBAMCAQYwDQYJKoZIhvcNAQEFBQADggEBADB4weTFntu71eVpdnrUReRXhifmw3evpbPuG3seuTJRiEOYFP6vRxsul5pS3PVobHDGBxFu6xctDSKxV1tYN0zd6YHD24e+tuMV46apfeCqpylu4nVvvZ+IIOCJ0O2/JwfnA2Bo/gGH7ZuNHEfx3foN34jztyXlB1wYVIp+sJ3RW3x9ABrNnnWGt9/8K+ww+5tLh0GmsQr2pOJPBdTjq38pKiYZnD9infg+dnjDAA4xFreuvgBGUtNI57dwIrmFUttfd10FJ6mMSA4YhhX8K/KOTSIg9xUAymkFlEZp8Mo+1OhLY5ulY1Zm4Mp/IhUBTnqQAQnU+foW0u2XrJXx0Kc=</xd:EncapsulatedX509Certificate>
            <xd:EncapsulatedX509Certificate>MIIDZjCCAk6gAwIBAgIUU48LfZBhHUdbnZ2CMclGh5IwjmAwDQYJKoZIhvcNAQEFBQAwSzEXMBUGA1UEAwwOSkQuQ09NIFJvb3QgQ0ExHzAdBgNVBAsMFkpELkNPTSBTZWN1cml0eSBDZW50ZXIxDzANBgNVBAoMBkpELkNPTTAeFw0xMzA4MTMwMjUyMTFaFw0zODA3MjkwMjUyMTFaMEsxFzAVBgNVBAMMDkpELkNPTSBSb290IENBMR8wHQYDVQQLDBZKRC5DT00gU2VjdXJpdHkgQ2VudGVyMQ8wDQYDVQQKDAZKRC5DT00wggEiMA0GCSqGSIb3DQEBAQUAA4IBDwAwggEKAoIBAQCKsU/JxlVrR2H7lH1L0PwDmNF4lkYlnG9oLrLeZzywH82fLueZA/prOFsr5+M8BOovHo1pQuyuEXIXb+F83iWfVN+dtpWotFXiDeuIO2IcFQ888GIYhEV7LE1/XdDlNYcD3U+ZuejS04XDSPQ8bttZbye0cqgrzlugJiMT9uKTmLbU2MYU0dlIQLKHYRuTaswjh2hwFaDo57jHaHD/tEWDS8tGM8I5MLdsgnKe4pxXupJ/v0c8DMrGOmUdVFC0PUlzbnajRYGVCj97oMIGlgXj2y23gh3096Ik4Z1a0eu74aWZ9r/XhYgiAtlYTWfnTXOXU4r18ucj99ZfkT76tIC1AgMBAAGjQjBAMB0GA1UdDgQWBBTV0ZlHNwL18VCOtaIurJlsU4IXUzAPBgNVHRMBAf8EBTADAQH/MA4GA1UdDwEB/wQEAwIBBjANBgkqhkiG9w0BAQUFAAOCAQEAdSDnaznJVTZZzH0u/RzqcG+8qKsunIVzswbnJkQh4JAibzZGSoRVe8Y66DP9IfmBqGjefcrNR/vx8WDe4sy8bzPXFR7nhyKxRKRLdlyDC5YjkjDmi2NTWxHBM2kosuXVMCwm3fNrYdjbuZa2WOlcAFvApKPf3Usf11QvchrG7ic1U0SNrzvyhMCdB8Iha5T3M8t7cugZrF5zxCmvWIRwsydfbBWtOXd8AJKyeI81XZDHlB/pEF2Djt4wB9VrzpTmMUwDp3GwpvJ/tuOfBzROp/vsWKWP10V/+eyrQR/bejyeRcFVi8S+Yo32B5bxESE8AYbvqWmYUgf3NavIGm7BCw==</xd:EncapsulatedX509Certificate>
          </xd:CertificateValues>
        </xd:UnsignedSignatureProperties>
      </xd:UnsignedProperties>
    </xd:QualifyingProperties>
  </Object>
</Signature>
</file>

<file path=docProps/app.xml><?xml version="1.0" encoding="utf-8"?>
<Properties xmlns="http://schemas.openxmlformats.org/officeDocument/2006/extended-properties" xmlns:vt="http://schemas.openxmlformats.org/officeDocument/2006/docPropsVTypes">
  <Template>机器学习v2.1rgb</Template>
  <TotalTime>2024</TotalTime>
  <Words>2604</Words>
  <Application>Microsoft Office PowerPoint</Application>
  <PresentationFormat>全屏显示(4:3)</PresentationFormat>
  <Paragraphs>516</Paragraphs>
  <Slides>58</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58</vt:i4>
      </vt:variant>
    </vt:vector>
  </HeadingPairs>
  <TitlesOfParts>
    <vt:vector size="72" baseType="lpstr">
      <vt:lpstr>仿宋</vt:lpstr>
      <vt:lpstr>楷体</vt:lpstr>
      <vt:lpstr>宋体</vt:lpstr>
      <vt:lpstr>微软雅黑</vt:lpstr>
      <vt:lpstr>幼圆</vt:lpstr>
      <vt:lpstr>Arial</vt:lpstr>
      <vt:lpstr>Calibri</vt:lpstr>
      <vt:lpstr>Cambria Math</vt:lpstr>
      <vt:lpstr>Times</vt:lpstr>
      <vt:lpstr>Times New Roman</vt:lpstr>
      <vt:lpstr>Verdana</vt:lpstr>
      <vt:lpstr>Wingdings</vt:lpstr>
      <vt:lpstr>机器学习v2.1rgb</vt:lpstr>
      <vt:lpstr>Formula</vt:lpstr>
      <vt:lpstr>PowerPoint 演示文稿</vt:lpstr>
      <vt:lpstr>第十四章：概率图模型</vt:lpstr>
      <vt:lpstr>概率模型</vt:lpstr>
      <vt:lpstr>概率模型</vt:lpstr>
      <vt:lpstr>概率图模型</vt:lpstr>
      <vt:lpstr>概率图模型</vt:lpstr>
      <vt:lpstr>本章概要</vt:lpstr>
      <vt:lpstr>隐马尔可夫模型</vt:lpstr>
      <vt:lpstr>隐马尔可夫模型</vt:lpstr>
      <vt:lpstr>HMM的基本组成</vt:lpstr>
      <vt:lpstr>HMM的生成过程</vt:lpstr>
      <vt:lpstr>HMM的基本问题</vt:lpstr>
      <vt:lpstr>马尔可夫随机场</vt:lpstr>
      <vt:lpstr>马尔可夫随机场</vt:lpstr>
      <vt:lpstr>马尔可夫随机场</vt:lpstr>
      <vt:lpstr>马尔可夫随机场</vt:lpstr>
      <vt:lpstr>联合概率分布定义举例</vt:lpstr>
      <vt:lpstr>马尔可夫随机场中的分离集</vt:lpstr>
      <vt:lpstr>全局马尔可夫性</vt:lpstr>
      <vt:lpstr>全局马尔可夫性的验证</vt:lpstr>
      <vt:lpstr>全局马尔可夫性的验证</vt:lpstr>
      <vt:lpstr>马尔可夫随机场中的条件独立性</vt:lpstr>
      <vt:lpstr>马尔可夫随机场中的势函数</vt:lpstr>
      <vt:lpstr>马尔可夫随机场中的势函数</vt:lpstr>
      <vt:lpstr>条件随机场</vt:lpstr>
      <vt:lpstr>条件随机场</vt:lpstr>
      <vt:lpstr>条件随机场</vt:lpstr>
      <vt:lpstr>CRF特征函数举例</vt:lpstr>
      <vt:lpstr>MRF与CRF的对比</vt:lpstr>
      <vt:lpstr>模型推断</vt:lpstr>
      <vt:lpstr>模型推断</vt:lpstr>
      <vt:lpstr>模型推断分类</vt:lpstr>
      <vt:lpstr>精确推断：变量消去</vt:lpstr>
      <vt:lpstr>精确推断：变量消去</vt:lpstr>
      <vt:lpstr>精确推断：变量消去</vt:lpstr>
      <vt:lpstr>信念传播</vt:lpstr>
      <vt:lpstr>信念传播</vt:lpstr>
      <vt:lpstr>近似推断</vt:lpstr>
      <vt:lpstr>近似推断：采样法</vt:lpstr>
      <vt:lpstr>近似推断：MCMC方法</vt:lpstr>
      <vt:lpstr>近似推断：MCMC方法</vt:lpstr>
      <vt:lpstr>Metropolis-Hastings (MH)算法</vt:lpstr>
      <vt:lpstr>Metropolis-Hastings (MH)算法</vt:lpstr>
      <vt:lpstr>吉布斯采样</vt:lpstr>
      <vt:lpstr>近似推断：变分推断</vt:lpstr>
      <vt:lpstr>近似推断：变分推断</vt:lpstr>
      <vt:lpstr>近似推断：变分推断</vt:lpstr>
      <vt:lpstr>近似推断：变分方法</vt:lpstr>
      <vt:lpstr>近似推断：变分方法</vt:lpstr>
      <vt:lpstr>近似推断：变分方法</vt:lpstr>
      <vt:lpstr>话题模型</vt:lpstr>
      <vt:lpstr>话题模型的基本单元</vt:lpstr>
      <vt:lpstr>话题模型的构成</vt:lpstr>
      <vt:lpstr>文档的生成过程</vt:lpstr>
      <vt:lpstr>LDA的图模型表示</vt:lpstr>
      <vt:lpstr>LDA的图模型表示</vt:lpstr>
      <vt:lpstr>LDA的基本问题</vt:lpstr>
      <vt:lpstr>总结</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机器学习-第十四章</dc:title>
  <dc:creator/>
  <cp:lastModifiedBy>De-Chuan Zhan</cp:lastModifiedBy>
  <cp:revision>168</cp:revision>
  <dcterms:created xsi:type="dcterms:W3CDTF">2016-01-08T06:31:19Z</dcterms:created>
  <dcterms:modified xsi:type="dcterms:W3CDTF">2016-06-18T01:47:23Z</dcterms:modified>
</cp:coreProperties>
</file>